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notesSlides/notesSlide1.xml" ContentType="application/vnd.openxmlformats-officedocument.presentationml.notesSlide+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2.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3.xml" ContentType="application/vnd.openxmlformats-officedocument.presentationml.notesSlide+xml"/>
  <Override PartName="/ppt/tags/tag401.xml" ContentType="application/vnd.openxmlformats-officedocument.presentationml.tags+xml"/>
  <Override PartName="/ppt/tags/tag402.xml" ContentType="application/vnd.openxmlformats-officedocument.presentationml.tags+xml"/>
  <Override PartName="/ppt/notesSlides/notesSlide4.xml" ContentType="application/vnd.openxmlformats-officedocument.presentationml.notesSlide+xml"/>
  <Override PartName="/ppt/tags/tag403.xml" ContentType="application/vnd.openxmlformats-officedocument.presentationml.tags+xml"/>
  <Override PartName="/ppt/tags/tag404.xml" ContentType="application/vnd.openxmlformats-officedocument.presentationml.tags+xml"/>
  <Override PartName="/ppt/notesSlides/notesSlide5.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32"/>
  </p:notesMasterIdLst>
  <p:handoutMasterIdLst>
    <p:handoutMasterId r:id="rId33"/>
  </p:handoutMasterIdLst>
  <p:sldIdLst>
    <p:sldId id="256" r:id="rId3"/>
    <p:sldId id="3700" r:id="rId4"/>
    <p:sldId id="3701" r:id="rId5"/>
    <p:sldId id="3826" r:id="rId6"/>
    <p:sldId id="3827" r:id="rId7"/>
    <p:sldId id="3828" r:id="rId8"/>
    <p:sldId id="3829" r:id="rId9"/>
    <p:sldId id="3830" r:id="rId10"/>
    <p:sldId id="3831" r:id="rId11"/>
    <p:sldId id="3832" r:id="rId12"/>
    <p:sldId id="3702" r:id="rId13"/>
    <p:sldId id="3833" r:id="rId14"/>
    <p:sldId id="3839" r:id="rId15"/>
    <p:sldId id="3840" r:id="rId16"/>
    <p:sldId id="3841" r:id="rId17"/>
    <p:sldId id="3842" r:id="rId18"/>
    <p:sldId id="3843" r:id="rId19"/>
    <p:sldId id="3844" r:id="rId20"/>
    <p:sldId id="3845" r:id="rId21"/>
    <p:sldId id="3824" r:id="rId22"/>
    <p:sldId id="3834" r:id="rId23"/>
    <p:sldId id="3846" r:id="rId24"/>
    <p:sldId id="3847" r:id="rId25"/>
    <p:sldId id="3848" r:id="rId26"/>
    <p:sldId id="3825" r:id="rId27"/>
    <p:sldId id="3835" r:id="rId28"/>
    <p:sldId id="3836" r:id="rId29"/>
    <p:sldId id="3837" r:id="rId30"/>
    <p:sldId id="3838" r:id="rId31"/>
  </p:sldIdLst>
  <p:sldSz cx="12192000" cy="6858000"/>
  <p:notesSz cx="7102475" cy="9388475"/>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74323" autoAdjust="0"/>
  </p:normalViewPr>
  <p:slideViewPr>
    <p:cSldViewPr snapToGrid="0" snapToObjects="1">
      <p:cViewPr varScale="1">
        <p:scale>
          <a:sx n="60" d="100"/>
          <a:sy n="60" d="100"/>
        </p:scale>
        <p:origin x="96" y="61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44"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1 March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1 March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azure/governance/policy/tutorials/create-custom-policy-defini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kern="1200" dirty="0">
                <a:solidFill>
                  <a:schemeClr val="tx1"/>
                </a:solidFill>
                <a:effectLst/>
                <a:latin typeface="+mn-lt"/>
                <a:ea typeface="+mn-ea"/>
                <a:cs typeface="Arial" panose="020B0604020202020204" pitchFamily="34" charset="0"/>
              </a:rPr>
              <a:t>In addition to using the built-in policies, you can also define your own policies by creating a custom policy definition. Custom policy definitions are ARM templates that define the policy. For more information on creating a custom policy definition, see: </a:t>
            </a:r>
            <a:r>
              <a:rPr lang="en-US" sz="1100" i="1" u="sng" kern="1200" dirty="0">
                <a:solidFill>
                  <a:schemeClr val="tx1"/>
                </a:solidFill>
                <a:effectLst/>
                <a:latin typeface="+mn-lt"/>
                <a:ea typeface="+mn-ea"/>
                <a:cs typeface="Arial" panose="020B0604020202020204" pitchFamily="34" charset="0"/>
                <a:hlinkClick r:id="rId3"/>
              </a:rPr>
              <a:t>https://docs.microsoft.com/en-us/azure/governance/policy/tutorials/create-custom-policy-definition</a:t>
            </a:r>
            <a:r>
              <a:rPr lang="en-US" sz="1100" kern="1200" dirty="0">
                <a:solidFill>
                  <a:schemeClr val="tx1"/>
                </a:solidFill>
                <a:effectLst/>
                <a:latin typeface="+mn-lt"/>
                <a:ea typeface="+mn-ea"/>
                <a:cs typeface="Arial" panose="020B0604020202020204" pitchFamily="34" charset="0"/>
              </a:rPr>
              <a:t>.</a:t>
            </a: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10</a:t>
            </a:fld>
            <a:endParaRPr lang="en-US"/>
          </a:p>
        </p:txBody>
      </p:sp>
    </p:spTree>
    <p:extLst>
      <p:ext uri="{BB962C8B-B14F-4D97-AF65-F5344CB8AC3E}">
        <p14:creationId xmlns:p14="http://schemas.microsoft.com/office/powerpoint/2010/main" val="1215696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13</a:t>
            </a:fld>
            <a:endParaRPr lang="en-US"/>
          </a:p>
        </p:txBody>
      </p:sp>
    </p:spTree>
    <p:extLst>
      <p:ext uri="{BB962C8B-B14F-4D97-AF65-F5344CB8AC3E}">
        <p14:creationId xmlns:p14="http://schemas.microsoft.com/office/powerpoint/2010/main" val="733207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26</a:t>
            </a:fld>
            <a:endParaRPr lang="en-US"/>
          </a:p>
        </p:txBody>
      </p:sp>
    </p:spTree>
    <p:extLst>
      <p:ext uri="{BB962C8B-B14F-4D97-AF65-F5344CB8AC3E}">
        <p14:creationId xmlns:p14="http://schemas.microsoft.com/office/powerpoint/2010/main" val="2163315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27</a:t>
            </a:fld>
            <a:endParaRPr lang="en-US"/>
          </a:p>
        </p:txBody>
      </p:sp>
    </p:spTree>
    <p:extLst>
      <p:ext uri="{BB962C8B-B14F-4D97-AF65-F5344CB8AC3E}">
        <p14:creationId xmlns:p14="http://schemas.microsoft.com/office/powerpoint/2010/main" val="896174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28</a:t>
            </a:fld>
            <a:endParaRPr lang="en-US"/>
          </a:p>
        </p:txBody>
      </p:sp>
    </p:spTree>
    <p:extLst>
      <p:ext uri="{BB962C8B-B14F-4D97-AF65-F5344CB8AC3E}">
        <p14:creationId xmlns:p14="http://schemas.microsoft.com/office/powerpoint/2010/main" val="1220144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29</a:t>
            </a:fld>
            <a:endParaRPr lang="en-US"/>
          </a:p>
        </p:txBody>
      </p:sp>
    </p:spTree>
    <p:extLst>
      <p:ext uri="{BB962C8B-B14F-4D97-AF65-F5344CB8AC3E}">
        <p14:creationId xmlns:p14="http://schemas.microsoft.com/office/powerpoint/2010/main" val="363540687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5.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oleObject" Target="../embeddings/oleObject9.bin"/><Relationship Id="rId2" Type="http://schemas.openxmlformats.org/officeDocument/2006/relationships/tags" Target="../tags/tag101.xml"/><Relationship Id="rId16"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emf"/><Relationship Id="rId2" Type="http://schemas.openxmlformats.org/officeDocument/2006/relationships/tags" Target="../tags/tag115.xml"/><Relationship Id="rId16"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Master" Target="../slideMasters/slideMaster1.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image" Target="../media/image2.emf"/><Relationship Id="rId2" Type="http://schemas.openxmlformats.org/officeDocument/2006/relationships/tags" Target="../tags/tag13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2.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oleObject" Target="../embeddings/oleObject13.bin"/><Relationship Id="rId2" Type="http://schemas.openxmlformats.org/officeDocument/2006/relationships/tags" Target="../tags/tag165.xml"/><Relationship Id="rId1" Type="http://schemas.openxmlformats.org/officeDocument/2006/relationships/vmlDrawing" Target="../drawings/vmlDrawing13.vml"/><Relationship Id="rId6" Type="http://schemas.openxmlformats.org/officeDocument/2006/relationships/tags" Target="../tags/tag169.xml"/><Relationship Id="rId11" Type="http://schemas.openxmlformats.org/officeDocument/2006/relationships/image" Target="../media/image7.pn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vmlDrawing" Target="../drawings/vmlDrawing14.vml"/><Relationship Id="rId6" Type="http://schemas.openxmlformats.org/officeDocument/2006/relationships/tags" Target="../tags/tag177.xml"/><Relationship Id="rId11" Type="http://schemas.openxmlformats.org/officeDocument/2006/relationships/image" Target="../media/image1.emf"/><Relationship Id="rId5" Type="http://schemas.openxmlformats.org/officeDocument/2006/relationships/tags" Target="../tags/tag176.xml"/><Relationship Id="rId10" Type="http://schemas.openxmlformats.org/officeDocument/2006/relationships/oleObject" Target="../embeddings/oleObject14.bin"/><Relationship Id="rId4" Type="http://schemas.openxmlformats.org/officeDocument/2006/relationships/tags" Target="../tags/tag17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vmlDrawing" Target="../drawings/vmlDrawing15.v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4.emf"/><Relationship Id="rId4" Type="http://schemas.openxmlformats.org/officeDocument/2006/relationships/tags" Target="../tags/tag190.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vmlDrawing" Target="../drawings/vmlDrawing16.vml"/><Relationship Id="rId6" Type="http://schemas.openxmlformats.org/officeDocument/2006/relationships/tags" Target="../tags/tag198.xml"/><Relationship Id="rId11" Type="http://schemas.openxmlformats.org/officeDocument/2006/relationships/image" Target="../media/image4.emf"/><Relationship Id="rId5" Type="http://schemas.openxmlformats.org/officeDocument/2006/relationships/tags" Target="../tags/tag197.xml"/><Relationship Id="rId10" Type="http://schemas.openxmlformats.org/officeDocument/2006/relationships/oleObject" Target="../embeddings/oleObject1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1.emf"/><Relationship Id="rId2" Type="http://schemas.openxmlformats.org/officeDocument/2006/relationships/tags" Target="../tags/tag201.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slideMaster" Target="../slideMasters/slideMaster2.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emf"/><Relationship Id="rId2" Type="http://schemas.openxmlformats.org/officeDocument/2006/relationships/tags" Target="../tags/tag214.xml"/><Relationship Id="rId16" Type="http://schemas.openxmlformats.org/officeDocument/2006/relationships/oleObject" Target="../embeddings/oleObject18.bin"/><Relationship Id="rId1" Type="http://schemas.openxmlformats.org/officeDocument/2006/relationships/vmlDrawing" Target="../drawings/vmlDrawing18.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slideMaster" Target="../slideMasters/slideMaster2.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8.emf"/><Relationship Id="rId2" Type="http://schemas.openxmlformats.org/officeDocument/2006/relationships/tags" Target="../tags/tag227.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Master" Target="../slideMasters/slideMaster2.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1.emf"/><Relationship Id="rId2" Type="http://schemas.openxmlformats.org/officeDocument/2006/relationships/tags" Target="../tags/tag240.xml"/><Relationship Id="rId16" Type="http://schemas.openxmlformats.org/officeDocument/2006/relationships/oleObject" Target="../embeddings/oleObject20.bin"/><Relationship Id="rId1" Type="http://schemas.openxmlformats.org/officeDocument/2006/relationships/vmlDrawing" Target="../drawings/vmlDrawing20.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Master" Target="../slideMasters/slideMaster2.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image" Target="../media/image8.emf"/><Relationship Id="rId2" Type="http://schemas.openxmlformats.org/officeDocument/2006/relationships/tags" Target="../tags/tag253.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slideMaster" Target="../slideMasters/slideMaster2.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image" Target="../media/image8.emf"/><Relationship Id="rId2" Type="http://schemas.openxmlformats.org/officeDocument/2006/relationships/tags" Target="../tags/tag266.xml"/><Relationship Id="rId16" Type="http://schemas.openxmlformats.org/officeDocument/2006/relationships/oleObject" Target="../embeddings/oleObject22.bin"/><Relationship Id="rId1" Type="http://schemas.openxmlformats.org/officeDocument/2006/relationships/vmlDrawing" Target="../drawings/vmlDrawing22.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slideMaster" Target="../slideMasters/slideMaster2.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emf"/><Relationship Id="rId2" Type="http://schemas.openxmlformats.org/officeDocument/2006/relationships/tags" Target="../tags/tag279.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Master" Target="../slideMasters/slideMaster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1.emf"/><Relationship Id="rId2" Type="http://schemas.openxmlformats.org/officeDocument/2006/relationships/tags" Target="../tags/tag292.xml"/><Relationship Id="rId16" Type="http://schemas.openxmlformats.org/officeDocument/2006/relationships/oleObject" Target="../embeddings/oleObject24.bin"/><Relationship Id="rId1" Type="http://schemas.openxmlformats.org/officeDocument/2006/relationships/vmlDrawing" Target="../drawings/vmlDrawing24.v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slideMaster" Target="../slideMasters/slideMaster2.xml"/><Relationship Id="rId4" Type="http://schemas.openxmlformats.org/officeDocument/2006/relationships/tags" Target="../tags/tag3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17.xml"/><Relationship Id="rId7" Type="http://schemas.openxmlformats.org/officeDocument/2006/relationships/oleObject" Target="../embeddings/oleObject25.bin"/><Relationship Id="rId2" Type="http://schemas.openxmlformats.org/officeDocument/2006/relationships/tags" Target="../tags/tag316.xml"/><Relationship Id="rId1" Type="http://schemas.openxmlformats.org/officeDocument/2006/relationships/vmlDrawing" Target="../drawings/vmlDrawing25.vml"/><Relationship Id="rId6" Type="http://schemas.openxmlformats.org/officeDocument/2006/relationships/image" Target="../media/image7.png"/><Relationship Id="rId5" Type="http://schemas.openxmlformats.org/officeDocument/2006/relationships/slideMaster" Target="../slideMasters/slideMaster2.xml"/><Relationship Id="rId4" Type="http://schemas.openxmlformats.org/officeDocument/2006/relationships/tags" Target="../tags/tag31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4.emf"/><Relationship Id="rId4" Type="http://schemas.openxmlformats.org/officeDocument/2006/relationships/tags" Target="../tags/tag50.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vmlDrawing" Target="../drawings/vmlDrawing5.vml"/><Relationship Id="rId6" Type="http://schemas.openxmlformats.org/officeDocument/2006/relationships/tags" Target="../tags/tag58.xml"/><Relationship Id="rId11" Type="http://schemas.openxmlformats.org/officeDocument/2006/relationships/image" Target="../media/image4.emf"/><Relationship Id="rId5" Type="http://schemas.openxmlformats.org/officeDocument/2006/relationships/tags" Target="../tags/tag57.xml"/><Relationship Id="rId10" Type="http://schemas.openxmlformats.org/officeDocument/2006/relationships/oleObject" Target="../embeddings/oleObject5.bin"/><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1.emf"/><Relationship Id="rId2" Type="http://schemas.openxmlformats.org/officeDocument/2006/relationships/tags" Target="../tags/tag61.xml"/><Relationship Id="rId16"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slideMaster" Target="../slideMasters/slideMaster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1.emf"/><Relationship Id="rId2" Type="http://schemas.openxmlformats.org/officeDocument/2006/relationships/tags" Target="../tags/tag74.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Master" Target="../slideMasters/slideMaster1.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oleObject" Target="../embeddings/oleObject8.bin"/><Relationship Id="rId2" Type="http://schemas.openxmlformats.org/officeDocument/2006/relationships/tags" Target="../tags/tag87.xml"/><Relationship Id="rId16"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7" name="think-cell Slide" r:id="rId11" imgW="344" imgH="344" progId="TCLayout.ActiveDocument.1">
                  <p:embed/>
                </p:oleObj>
              </mc:Choice>
              <mc:Fallback>
                <p:oleObj name="think-cell Slide" r:id="rId11"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931244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85"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3"/>
            </p:custDataLst>
          </p:nvPr>
        </p:nvSpPr>
        <p:spPr>
          <a:xfrm>
            <a:off x="554736" y="182372"/>
            <a:ext cx="6967728"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4"/>
            </p:custDataLst>
          </p:nvPr>
        </p:nvSpPr>
        <p:spPr>
          <a:xfrm>
            <a:off x="554736" y="903861"/>
            <a:ext cx="6967728" cy="276999"/>
          </a:xfrm>
        </p:spPr>
        <p:txBody>
          <a:bodyPr anchor="ctr" anchorCtr="0"/>
          <a:lstStyle/>
          <a:p>
            <a:r>
              <a:rPr lang="en-US" sz="1600"/>
              <a:t>Click to edit Master subtitle style</a:t>
            </a:r>
            <a:endParaRPr lang="en-US" sz="16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2"/>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3"/>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4"/>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3"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29" name="think-cell Slide" r:id="rId12" imgW="344" imgH="344" progId="TCLayout.ActiveDocument.1">
                  <p:embed/>
                </p:oleObj>
              </mc:Choice>
              <mc:Fallback>
                <p:oleObj name="think-cell Slide" r:id="rId12"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3"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6"/>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2"/>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77"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1"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8"/>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2"/>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01"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2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9" name="think-cell Slide" r:id="rId16" imgW="413" imgH="416" progId="TCLayout.ActiveDocument.1">
                  <p:embed/>
                </p:oleObj>
              </mc:Choice>
              <mc:Fallback>
                <p:oleObj name="think-cell Slide" r:id="rId16"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2"/>
            </p:custDataLst>
            <p:extLst>
              <p:ext uri="{D42A27DB-BD31-4B8C-83A1-F6EECF244321}">
                <p14:modId xmlns:p14="http://schemas.microsoft.com/office/powerpoint/2010/main" val="1773227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3"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2"/>
            </p:custDataLst>
          </p:nvPr>
        </p:nvSpPr>
        <p:spPr>
          <a:xfrm>
            <a:off x="554736" y="182372"/>
            <a:ext cx="5065776" cy="73152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405388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9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2"/>
            </p:custDataLst>
          </p:nvPr>
        </p:nvSpPr>
        <p:spPr>
          <a:xfrm>
            <a:off x="554736" y="182372"/>
            <a:ext cx="6967728" cy="73152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562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21"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2"/>
            </p:custDataLst>
          </p:nvPr>
        </p:nvSpPr>
        <p:spPr>
          <a:xfrm>
            <a:off x="554736" y="182372"/>
            <a:ext cx="7918704" cy="73152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2"/>
            </p:custDataLst>
            <p:extLst>
              <p:ext uri="{D42A27DB-BD31-4B8C-83A1-F6EECF244321}">
                <p14:modId xmlns:p14="http://schemas.microsoft.com/office/powerpoint/2010/main" val="132592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45" name="think-cell Slide" r:id="rId16" imgW="473" imgH="473" progId="TCLayout.ActiveDocument.1">
                  <p:embed/>
                </p:oleObj>
              </mc:Choice>
              <mc:Fallback>
                <p:oleObj name="think-cell Slide" r:id="rId16"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2"/>
            </p:custDataLst>
          </p:nvPr>
        </p:nvSpPr>
        <p:spPr>
          <a:xfrm>
            <a:off x="554736" y="182372"/>
            <a:ext cx="5065776" cy="73152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40315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6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2"/>
            </p:custDataLst>
          </p:nvPr>
        </p:nvSpPr>
        <p:spPr>
          <a:xfrm>
            <a:off x="554736" y="2743200"/>
            <a:ext cx="3465576" cy="7704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000418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9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2"/>
            </p:custDataLst>
          </p:nvPr>
        </p:nvSpPr>
        <p:spPr>
          <a:xfrm>
            <a:off x="554736" y="2743200"/>
            <a:ext cx="2514600" cy="7704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17"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2"/>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5"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2"/>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9"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3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314978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61"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3"/>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4"/>
            </p:custDataLst>
          </p:nvPr>
        </p:nvSpPr>
        <p:spPr>
          <a:xfrm>
            <a:off x="554736" y="182372"/>
            <a:ext cx="5065776" cy="73152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5"/>
            </p:custDataLst>
          </p:nvPr>
        </p:nvSpPr>
        <p:spPr>
          <a:xfrm>
            <a:off x="554736" y="903861"/>
            <a:ext cx="5065776"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2.xml"/><Relationship Id="rId29" Type="http://schemas.openxmlformats.org/officeDocument/2006/relationships/tags" Target="../tags/tag151.xml"/><Relationship Id="rId41" Type="http://schemas.openxmlformats.org/officeDocument/2006/relationships/tags" Target="../tags/tag16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10" Type="http://schemas.openxmlformats.org/officeDocument/2006/relationships/slideLayout" Target="../slideLayouts/slideLayout24.xml"/><Relationship Id="rId19" Type="http://schemas.openxmlformats.org/officeDocument/2006/relationships/vmlDrawing" Target="../drawings/vmlDrawing12.vml"/><Relationship Id="rId31" Type="http://schemas.openxmlformats.org/officeDocument/2006/relationships/tags" Target="../tags/tag153.xml"/><Relationship Id="rId44" Type="http://schemas.openxmlformats.org/officeDocument/2006/relationships/image" Target="../media/image2.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oleObject" Target="../embeddings/oleObject12.bin"/><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3554640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3"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538187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5" name="think-cell Slide" r:id="rId43" imgW="344" imgH="344" progId="TCLayout.ActiveDocument.1">
                  <p:embed/>
                </p:oleObj>
              </mc:Choice>
              <mc:Fallback>
                <p:oleObj name="think-cell Slide" r:id="rId43"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vmlDrawing" Target="../drawings/vmlDrawing26.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5.emf"/><Relationship Id="rId4" Type="http://schemas.openxmlformats.org/officeDocument/2006/relationships/tags" Target="../tags/tag321.xml"/><Relationship Id="rId9"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3" Type="http://schemas.openxmlformats.org/officeDocument/2006/relationships/tags" Target="../tags/tag351.xml"/><Relationship Id="rId7" Type="http://schemas.openxmlformats.org/officeDocument/2006/relationships/image" Target="../media/image4.emf"/><Relationship Id="rId2" Type="http://schemas.openxmlformats.org/officeDocument/2006/relationships/tags" Target="../tags/tag350.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358.xml"/><Relationship Id="rId13" Type="http://schemas.openxmlformats.org/officeDocument/2006/relationships/image" Target="../media/image9.emf"/><Relationship Id="rId3" Type="http://schemas.openxmlformats.org/officeDocument/2006/relationships/tags" Target="../tags/tag353.xml"/><Relationship Id="rId7" Type="http://schemas.openxmlformats.org/officeDocument/2006/relationships/tags" Target="../tags/tag357.xml"/><Relationship Id="rId12" Type="http://schemas.openxmlformats.org/officeDocument/2006/relationships/oleObject" Target="../embeddings/oleObject36.bin"/><Relationship Id="rId2" Type="http://schemas.openxmlformats.org/officeDocument/2006/relationships/tags" Target="../tags/tag352.xml"/><Relationship Id="rId16" Type="http://schemas.openxmlformats.org/officeDocument/2006/relationships/slide" Target="slide25.xml"/><Relationship Id="rId1" Type="http://schemas.openxmlformats.org/officeDocument/2006/relationships/vmlDrawing" Target="../drawings/vmlDrawing36.vml"/><Relationship Id="rId6" Type="http://schemas.openxmlformats.org/officeDocument/2006/relationships/tags" Target="../tags/tag356.xml"/><Relationship Id="rId11" Type="http://schemas.openxmlformats.org/officeDocument/2006/relationships/slideLayout" Target="../slideLayouts/slideLayout3.xml"/><Relationship Id="rId5" Type="http://schemas.openxmlformats.org/officeDocument/2006/relationships/tags" Target="../tags/tag355.xml"/><Relationship Id="rId15" Type="http://schemas.openxmlformats.org/officeDocument/2006/relationships/slide" Target="slide20.xml"/><Relationship Id="rId10" Type="http://schemas.openxmlformats.org/officeDocument/2006/relationships/tags" Target="../tags/tag360.xml"/><Relationship Id="rId4" Type="http://schemas.openxmlformats.org/officeDocument/2006/relationships/tags" Target="../tags/tag354.xml"/><Relationship Id="rId9" Type="http://schemas.openxmlformats.org/officeDocument/2006/relationships/tags" Target="../tags/tag359.xml"/><Relationship Id="rId1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tags" Target="../tags/tag362.xml"/><Relationship Id="rId2" Type="http://schemas.openxmlformats.org/officeDocument/2006/relationships/tags" Target="../tags/tag361.xml"/><Relationship Id="rId1" Type="http://schemas.openxmlformats.org/officeDocument/2006/relationships/vmlDrawing" Target="../drawings/vmlDrawing37.vml"/><Relationship Id="rId6" Type="http://schemas.openxmlformats.org/officeDocument/2006/relationships/image" Target="../media/image4.emf"/><Relationship Id="rId5" Type="http://schemas.openxmlformats.org/officeDocument/2006/relationships/oleObject" Target="../embeddings/oleObject37.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64.xml"/><Relationship Id="rId7" Type="http://schemas.openxmlformats.org/officeDocument/2006/relationships/image" Target="../media/image4.emf"/><Relationship Id="rId2" Type="http://schemas.openxmlformats.org/officeDocument/2006/relationships/tags" Target="../tags/tag363.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366.xml"/><Relationship Id="rId7" Type="http://schemas.openxmlformats.org/officeDocument/2006/relationships/image" Target="../media/image16.jpeg"/><Relationship Id="rId2" Type="http://schemas.openxmlformats.org/officeDocument/2006/relationships/tags" Target="../tags/tag365.xml"/><Relationship Id="rId1" Type="http://schemas.openxmlformats.org/officeDocument/2006/relationships/vmlDrawing" Target="../drawings/vmlDrawing39.v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68.xml"/><Relationship Id="rId7" Type="http://schemas.openxmlformats.org/officeDocument/2006/relationships/image" Target="../media/image17.jpeg"/><Relationship Id="rId2" Type="http://schemas.openxmlformats.org/officeDocument/2006/relationships/tags" Target="../tags/tag367.xml"/><Relationship Id="rId1" Type="http://schemas.openxmlformats.org/officeDocument/2006/relationships/vmlDrawing" Target="../drawings/vmlDrawing40.v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70.xml"/><Relationship Id="rId7" Type="http://schemas.openxmlformats.org/officeDocument/2006/relationships/image" Target="../media/image18.jpeg"/><Relationship Id="rId2" Type="http://schemas.openxmlformats.org/officeDocument/2006/relationships/tags" Target="../tags/tag369.xml"/><Relationship Id="rId1" Type="http://schemas.openxmlformats.org/officeDocument/2006/relationships/vmlDrawing" Target="../drawings/vmlDrawing41.v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vmlDrawing" Target="../drawings/vmlDrawing42.vml"/><Relationship Id="rId6" Type="http://schemas.openxmlformats.org/officeDocument/2006/relationships/image" Target="../media/image4.emf"/><Relationship Id="rId5" Type="http://schemas.openxmlformats.org/officeDocument/2006/relationships/oleObject" Target="../embeddings/oleObject42.bin"/><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374.xml"/><Relationship Id="rId7" Type="http://schemas.openxmlformats.org/officeDocument/2006/relationships/image" Target="../media/image19.jpeg"/><Relationship Id="rId2" Type="http://schemas.openxmlformats.org/officeDocument/2006/relationships/tags" Target="../tags/tag373.xml"/><Relationship Id="rId1" Type="http://schemas.openxmlformats.org/officeDocument/2006/relationships/vmlDrawing" Target="../drawings/vmlDrawing43.vml"/><Relationship Id="rId6" Type="http://schemas.openxmlformats.org/officeDocument/2006/relationships/image" Target="../media/image4.emf"/><Relationship Id="rId5" Type="http://schemas.openxmlformats.org/officeDocument/2006/relationships/oleObject" Target="../embeddings/oleObject43.bin"/><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376.xml"/><Relationship Id="rId7" Type="http://schemas.openxmlformats.org/officeDocument/2006/relationships/image" Target="../media/image20.jpeg"/><Relationship Id="rId2" Type="http://schemas.openxmlformats.org/officeDocument/2006/relationships/tags" Target="../tags/tag375.xml"/><Relationship Id="rId1" Type="http://schemas.openxmlformats.org/officeDocument/2006/relationships/vmlDrawing" Target="../drawings/vmlDrawing44.vml"/><Relationship Id="rId6" Type="http://schemas.openxmlformats.org/officeDocument/2006/relationships/image" Target="../media/image4.emf"/><Relationship Id="rId5" Type="http://schemas.openxmlformats.org/officeDocument/2006/relationships/oleObject" Target="../embeddings/oleObject44.bin"/><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326.xml"/><Relationship Id="rId7" Type="http://schemas.openxmlformats.org/officeDocument/2006/relationships/oleObject" Target="../embeddings/oleObject27.bin"/><Relationship Id="rId2" Type="http://schemas.openxmlformats.org/officeDocument/2006/relationships/tags" Target="../tags/tag325.xml"/><Relationship Id="rId1"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tags" Target="../tags/tag328.xml"/><Relationship Id="rId4" Type="http://schemas.openxmlformats.org/officeDocument/2006/relationships/tags" Target="../tags/tag327.xml"/></Relationships>
</file>

<file path=ppt/slides/_rels/slide20.xml.rels><?xml version="1.0" encoding="UTF-8" standalone="yes"?>
<Relationships xmlns="http://schemas.openxmlformats.org/package/2006/relationships"><Relationship Id="rId8" Type="http://schemas.openxmlformats.org/officeDocument/2006/relationships/tags" Target="../tags/tag383.xml"/><Relationship Id="rId13" Type="http://schemas.openxmlformats.org/officeDocument/2006/relationships/image" Target="../media/image9.emf"/><Relationship Id="rId3" Type="http://schemas.openxmlformats.org/officeDocument/2006/relationships/tags" Target="../tags/tag378.xml"/><Relationship Id="rId7" Type="http://schemas.openxmlformats.org/officeDocument/2006/relationships/tags" Target="../tags/tag382.xml"/><Relationship Id="rId12" Type="http://schemas.openxmlformats.org/officeDocument/2006/relationships/oleObject" Target="../embeddings/oleObject45.bin"/><Relationship Id="rId2" Type="http://schemas.openxmlformats.org/officeDocument/2006/relationships/tags" Target="../tags/tag377.xml"/><Relationship Id="rId16" Type="http://schemas.openxmlformats.org/officeDocument/2006/relationships/slide" Target="slide25.xml"/><Relationship Id="rId1" Type="http://schemas.openxmlformats.org/officeDocument/2006/relationships/vmlDrawing" Target="../drawings/vmlDrawing45.vml"/><Relationship Id="rId6" Type="http://schemas.openxmlformats.org/officeDocument/2006/relationships/tags" Target="../tags/tag381.xml"/><Relationship Id="rId11" Type="http://schemas.openxmlformats.org/officeDocument/2006/relationships/slideLayout" Target="../slideLayouts/slideLayout3.xml"/><Relationship Id="rId5" Type="http://schemas.openxmlformats.org/officeDocument/2006/relationships/tags" Target="../tags/tag380.xml"/><Relationship Id="rId15" Type="http://schemas.openxmlformats.org/officeDocument/2006/relationships/slide" Target="slide11.xml"/><Relationship Id="rId10" Type="http://schemas.openxmlformats.org/officeDocument/2006/relationships/tags" Target="../tags/tag385.xml"/><Relationship Id="rId4" Type="http://schemas.openxmlformats.org/officeDocument/2006/relationships/tags" Target="../tags/tag379.xml"/><Relationship Id="rId9" Type="http://schemas.openxmlformats.org/officeDocument/2006/relationships/tags" Target="../tags/tag384.xml"/><Relationship Id="rId14" Type="http://schemas.openxmlformats.org/officeDocument/2006/relationships/slide" Target="slide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6.xml"/><Relationship Id="rId1" Type="http://schemas.openxmlformats.org/officeDocument/2006/relationships/vmlDrawing" Target="../drawings/vmlDrawing46.vml"/><Relationship Id="rId6" Type="http://schemas.openxmlformats.org/officeDocument/2006/relationships/image" Target="../media/image22.jpeg"/><Relationship Id="rId5" Type="http://schemas.openxmlformats.org/officeDocument/2006/relationships/image" Target="../media/image4.emf"/><Relationship Id="rId4" Type="http://schemas.openxmlformats.org/officeDocument/2006/relationships/oleObject" Target="../embeddings/oleObject46.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7.xml"/><Relationship Id="rId1" Type="http://schemas.openxmlformats.org/officeDocument/2006/relationships/vmlDrawing" Target="../drawings/vmlDrawing47.vml"/><Relationship Id="rId6" Type="http://schemas.openxmlformats.org/officeDocument/2006/relationships/image" Target="../media/image23.jpeg"/><Relationship Id="rId5" Type="http://schemas.openxmlformats.org/officeDocument/2006/relationships/image" Target="../media/image4.emf"/><Relationship Id="rId4" Type="http://schemas.openxmlformats.org/officeDocument/2006/relationships/oleObject" Target="../embeddings/oleObject47.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8.xml"/><Relationship Id="rId1" Type="http://schemas.openxmlformats.org/officeDocument/2006/relationships/vmlDrawing" Target="../drawings/vmlDrawing48.vml"/><Relationship Id="rId5" Type="http://schemas.openxmlformats.org/officeDocument/2006/relationships/image" Target="../media/image4.emf"/><Relationship Id="rId4" Type="http://schemas.openxmlformats.org/officeDocument/2006/relationships/oleObject" Target="../embeddings/oleObject48.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jpeg"/><Relationship Id="rId2" Type="http://schemas.openxmlformats.org/officeDocument/2006/relationships/tags" Target="../tags/tag389.xml"/><Relationship Id="rId1" Type="http://schemas.openxmlformats.org/officeDocument/2006/relationships/vmlDrawing" Target="../drawings/vmlDrawing49.vml"/><Relationship Id="rId6" Type="http://schemas.openxmlformats.org/officeDocument/2006/relationships/image" Target="../media/image24.jpeg"/><Relationship Id="rId5" Type="http://schemas.openxmlformats.org/officeDocument/2006/relationships/image" Target="../media/image4.emf"/><Relationship Id="rId4" Type="http://schemas.openxmlformats.org/officeDocument/2006/relationships/oleObject" Target="../embeddings/oleObject49.bin"/></Relationships>
</file>

<file path=ppt/slides/_rels/slide25.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image" Target="../media/image9.emf"/><Relationship Id="rId3" Type="http://schemas.openxmlformats.org/officeDocument/2006/relationships/tags" Target="../tags/tag391.xml"/><Relationship Id="rId7" Type="http://schemas.openxmlformats.org/officeDocument/2006/relationships/tags" Target="../tags/tag395.xml"/><Relationship Id="rId12" Type="http://schemas.openxmlformats.org/officeDocument/2006/relationships/oleObject" Target="../embeddings/oleObject50.bin"/><Relationship Id="rId2" Type="http://schemas.openxmlformats.org/officeDocument/2006/relationships/tags" Target="../tags/tag390.xml"/><Relationship Id="rId16" Type="http://schemas.openxmlformats.org/officeDocument/2006/relationships/slide" Target="slide20.xml"/><Relationship Id="rId1" Type="http://schemas.openxmlformats.org/officeDocument/2006/relationships/vmlDrawing" Target="../drawings/vmlDrawing50.vml"/><Relationship Id="rId6" Type="http://schemas.openxmlformats.org/officeDocument/2006/relationships/tags" Target="../tags/tag394.xml"/><Relationship Id="rId11" Type="http://schemas.openxmlformats.org/officeDocument/2006/relationships/slideLayout" Target="../slideLayouts/slideLayout3.xml"/><Relationship Id="rId5" Type="http://schemas.openxmlformats.org/officeDocument/2006/relationships/tags" Target="../tags/tag393.xml"/><Relationship Id="rId15" Type="http://schemas.openxmlformats.org/officeDocument/2006/relationships/slide" Target="slide11.xml"/><Relationship Id="rId10" Type="http://schemas.openxmlformats.org/officeDocument/2006/relationships/tags" Target="../tags/tag398.xml"/><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slide" Target="slide3.xml"/></Relationships>
</file>

<file path=ppt/slides/_rels/slide2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400.xml"/><Relationship Id="rId7" Type="http://schemas.openxmlformats.org/officeDocument/2006/relationships/image" Target="../media/image4.emf"/><Relationship Id="rId2" Type="http://schemas.openxmlformats.org/officeDocument/2006/relationships/tags" Target="../tags/tag399.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tags" Target="../tags/tag402.xml"/><Relationship Id="rId7" Type="http://schemas.openxmlformats.org/officeDocument/2006/relationships/image" Target="../media/image4.emf"/><Relationship Id="rId2" Type="http://schemas.openxmlformats.org/officeDocument/2006/relationships/tags" Target="../tags/tag401.xml"/><Relationship Id="rId1" Type="http://schemas.openxmlformats.org/officeDocument/2006/relationships/vmlDrawing" Target="../drawings/vmlDrawing52.vml"/><Relationship Id="rId6" Type="http://schemas.openxmlformats.org/officeDocument/2006/relationships/oleObject" Target="../embeddings/oleObject52.bin"/><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404.xml"/><Relationship Id="rId7" Type="http://schemas.openxmlformats.org/officeDocument/2006/relationships/image" Target="../media/image4.emf"/><Relationship Id="rId2" Type="http://schemas.openxmlformats.org/officeDocument/2006/relationships/tags" Target="../tags/tag403.xml"/><Relationship Id="rId1" Type="http://schemas.openxmlformats.org/officeDocument/2006/relationships/vmlDrawing" Target="../drawings/vmlDrawing53.vml"/><Relationship Id="rId6" Type="http://schemas.openxmlformats.org/officeDocument/2006/relationships/oleObject" Target="../embeddings/oleObject53.bin"/><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tags" Target="../tags/tag406.xml"/><Relationship Id="rId7" Type="http://schemas.openxmlformats.org/officeDocument/2006/relationships/image" Target="../media/image4.emf"/><Relationship Id="rId2" Type="http://schemas.openxmlformats.org/officeDocument/2006/relationships/tags" Target="../tags/tag405.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image" Target="../media/image9.emf"/><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oleObject" Target="../embeddings/oleObject28.bin"/><Relationship Id="rId2" Type="http://schemas.openxmlformats.org/officeDocument/2006/relationships/tags" Target="../tags/tag329.xml"/><Relationship Id="rId16" Type="http://schemas.openxmlformats.org/officeDocument/2006/relationships/slide" Target="slide25.xml"/><Relationship Id="rId1" Type="http://schemas.openxmlformats.org/officeDocument/2006/relationships/vmlDrawing" Target="../drawings/vmlDrawing28.vml"/><Relationship Id="rId6" Type="http://schemas.openxmlformats.org/officeDocument/2006/relationships/tags" Target="../tags/tag333.xml"/><Relationship Id="rId11" Type="http://schemas.openxmlformats.org/officeDocument/2006/relationships/slideLayout" Target="../slideLayouts/slideLayout3.xml"/><Relationship Id="rId5" Type="http://schemas.openxmlformats.org/officeDocument/2006/relationships/tags" Target="../tags/tag332.xml"/><Relationship Id="rId15" Type="http://schemas.openxmlformats.org/officeDocument/2006/relationships/slide" Target="slide20.xml"/><Relationship Id="rId10" Type="http://schemas.openxmlformats.org/officeDocument/2006/relationships/tags" Target="../tags/tag337.xml"/><Relationship Id="rId4" Type="http://schemas.openxmlformats.org/officeDocument/2006/relationships/tags" Target="../tags/tag331.xml"/><Relationship Id="rId9" Type="http://schemas.openxmlformats.org/officeDocument/2006/relationships/tags" Target="../tags/tag336.xml"/><Relationship Id="rId14"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tags" Target="../tags/tag339.xml"/><Relationship Id="rId7" Type="http://schemas.openxmlformats.org/officeDocument/2006/relationships/image" Target="../media/image10.jpeg"/><Relationship Id="rId2" Type="http://schemas.openxmlformats.org/officeDocument/2006/relationships/tags" Target="../tags/tag338.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image" Target="../media/image11.jpeg"/><Relationship Id="rId2" Type="http://schemas.openxmlformats.org/officeDocument/2006/relationships/tags" Target="../tags/tag340.xml"/><Relationship Id="rId1" Type="http://schemas.openxmlformats.org/officeDocument/2006/relationships/vmlDrawing" Target="../drawings/vmlDrawing30.vml"/><Relationship Id="rId6" Type="http://schemas.openxmlformats.org/officeDocument/2006/relationships/image" Target="../media/image4.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43.xml"/><Relationship Id="rId7" Type="http://schemas.openxmlformats.org/officeDocument/2006/relationships/image" Target="../media/image11.jpeg"/><Relationship Id="rId2" Type="http://schemas.openxmlformats.org/officeDocument/2006/relationships/tags" Target="../tags/tag342.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45.xml"/><Relationship Id="rId7" Type="http://schemas.openxmlformats.org/officeDocument/2006/relationships/image" Target="../media/image12.jpeg"/><Relationship Id="rId2" Type="http://schemas.openxmlformats.org/officeDocument/2006/relationships/tags" Target="../tags/tag344.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347.xml"/><Relationship Id="rId7" Type="http://schemas.openxmlformats.org/officeDocument/2006/relationships/image" Target="../media/image13.jpeg"/><Relationship Id="rId2" Type="http://schemas.openxmlformats.org/officeDocument/2006/relationships/tags" Target="../tags/tag346.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49.xml"/><Relationship Id="rId7" Type="http://schemas.openxmlformats.org/officeDocument/2006/relationships/image" Target="../media/image15.jpeg"/><Relationship Id="rId2" Type="http://schemas.openxmlformats.org/officeDocument/2006/relationships/tags" Target="../tags/tag348.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4199716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41" name="think-cell Slide" r:id="rId9" imgW="572" imgH="588" progId="TCLayout.ActiveDocument.1">
                  <p:embed/>
                </p:oleObj>
              </mc:Choice>
              <mc:Fallback>
                <p:oleObj name="think-cell Slide" r:id="rId9"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dirty="0"/>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lstStyle/>
          <a:p>
            <a:r>
              <a:rPr lang="en-US" cap="all" dirty="0"/>
              <a:t>DESCRIBE AZURE GOVERNANCE METHODOLOGIES</a:t>
            </a:r>
            <a:endParaRPr lang="en-US" dirty="0"/>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53"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DC31F262-4ACB-4DE5-91FE-E3A04B2F023E}"/>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358177BA-DFC4-4759-8A78-6117C6E3079E}"/>
              </a:ext>
            </a:extLst>
          </p:cNvPr>
          <p:cNvSpPr/>
          <p:nvPr/>
        </p:nvSpPr>
        <p:spPr>
          <a:xfrm>
            <a:off x="3753852" y="1220514"/>
            <a:ext cx="7886460" cy="4539704"/>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cs typeface="Times New Roman" panose="02020603050405020304" pitchFamily="18" charset="0"/>
              </a:rPr>
              <a:t>There are 6 different effects supported in Azure policy. Not all effects, however, are available for built-in policies. The effects are:</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Append</a:t>
            </a:r>
            <a:r>
              <a:rPr lang="en-US" dirty="0">
                <a:solidFill>
                  <a:srgbClr val="000000"/>
                </a:solidFill>
                <a:latin typeface="inherit"/>
                <a:ea typeface="Times New Roman" panose="02020603050405020304" pitchFamily="18" charset="0"/>
                <a:cs typeface="Times New Roman" panose="02020603050405020304" pitchFamily="18" charset="0"/>
              </a:rPr>
              <a:t> Adds additional properties to a resource. It can be used to add a tag with a specific value to resources.</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Audit</a:t>
            </a:r>
            <a:r>
              <a:rPr lang="en-US" dirty="0">
                <a:solidFill>
                  <a:srgbClr val="000000"/>
                </a:solidFill>
                <a:latin typeface="inherit"/>
                <a:ea typeface="Times New Roman" panose="02020603050405020304" pitchFamily="18" charset="0"/>
                <a:cs typeface="Times New Roman" panose="02020603050405020304" pitchFamily="18" charset="0"/>
              </a:rPr>
              <a:t> Logs a warning if the policy is not complied with.</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err="1">
                <a:solidFill>
                  <a:srgbClr val="000000"/>
                </a:solidFill>
                <a:latin typeface="inherit"/>
                <a:ea typeface="Times New Roman" panose="02020603050405020304" pitchFamily="18" charset="0"/>
                <a:cs typeface="Times New Roman" panose="02020603050405020304" pitchFamily="18" charset="0"/>
              </a:rPr>
              <a:t>AuditIfNotExists</a:t>
            </a:r>
            <a:r>
              <a:rPr lang="en-US" dirty="0">
                <a:solidFill>
                  <a:srgbClr val="000000"/>
                </a:solidFill>
                <a:latin typeface="inherit"/>
                <a:ea typeface="Times New Roman" panose="02020603050405020304" pitchFamily="18" charset="0"/>
                <a:cs typeface="Times New Roman" panose="02020603050405020304" pitchFamily="18" charset="0"/>
              </a:rPr>
              <a:t> Allows you to specify an additional resource type that must exist along with the resource being created or updated. If that resource type does not exist, a warning is logged.</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Deny</a:t>
            </a:r>
            <a:r>
              <a:rPr lang="en-US" dirty="0">
                <a:solidFill>
                  <a:srgbClr val="000000"/>
                </a:solidFill>
                <a:latin typeface="inherit"/>
                <a:ea typeface="Times New Roman" panose="02020603050405020304" pitchFamily="18" charset="0"/>
                <a:cs typeface="Times New Roman" panose="02020603050405020304" pitchFamily="18" charset="0"/>
              </a:rPr>
              <a:t> Denies the create or update operation.</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err="1">
                <a:solidFill>
                  <a:srgbClr val="000000"/>
                </a:solidFill>
                <a:latin typeface="inherit"/>
                <a:ea typeface="Times New Roman" panose="02020603050405020304" pitchFamily="18" charset="0"/>
                <a:cs typeface="Times New Roman" panose="02020603050405020304" pitchFamily="18" charset="0"/>
              </a:rPr>
              <a:t>DeployIfNotExists</a:t>
            </a:r>
            <a:r>
              <a:rPr lang="en-US" dirty="0">
                <a:solidFill>
                  <a:srgbClr val="000000"/>
                </a:solidFill>
                <a:latin typeface="inherit"/>
                <a:ea typeface="Times New Roman" panose="02020603050405020304" pitchFamily="18" charset="0"/>
                <a:cs typeface="Times New Roman" panose="02020603050405020304" pitchFamily="18" charset="0"/>
              </a:rPr>
              <a:t> Allows you to specify an additional resource type that you want deployed, along with the resource being created or updated. If that resource type is not included, it is automatically deployed.</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Disabled</a:t>
            </a:r>
            <a:r>
              <a:rPr lang="en-US" dirty="0">
                <a:solidFill>
                  <a:srgbClr val="000000"/>
                </a:solidFill>
                <a:latin typeface="inherit"/>
                <a:ea typeface="Times New Roman" panose="02020603050405020304" pitchFamily="18" charset="0"/>
                <a:cs typeface="Times New Roman" panose="02020603050405020304" pitchFamily="18" charset="0"/>
              </a:rPr>
              <a:t> The policy is not in effect.</a:t>
            </a:r>
            <a:endParaRPr lang="en-US" sz="1600" dirty="0">
              <a:effectLst/>
              <a:latin typeface="Georgia" panose="020405020504050203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944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6131174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40"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1" name="Text Placeholder 2">
            <a:hlinkClick r:id="rId14" action="ppaction://hlinksldjump"/>
            <a:extLst>
              <a:ext uri="{FF2B5EF4-FFF2-40B4-BE49-F238E27FC236}">
                <a16:creationId xmlns:a16="http://schemas.microsoft.com/office/drawing/2014/main" id="{5F5980AA-4390-4335-9F46-8B081A5D0084}"/>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a:t>Azure Policy</a:t>
            </a:r>
          </a:p>
        </p:txBody>
      </p:sp>
      <p:sp>
        <p:nvSpPr>
          <p:cNvPr id="12" name="Text Placeholder 2">
            <a:extLst>
              <a:ext uri="{FF2B5EF4-FFF2-40B4-BE49-F238E27FC236}">
                <a16:creationId xmlns:a16="http://schemas.microsoft.com/office/drawing/2014/main" id="{06AC47A6-B14D-4D0D-847E-42078CE4160A}"/>
              </a:ext>
            </a:extLst>
          </p:cNvPr>
          <p:cNvSpPr>
            <a:spLocks noGrp="1"/>
          </p:cNvSpPr>
          <p:nvPr>
            <p:custDataLst>
              <p:tags r:id="rId8"/>
            </p:custDataLst>
          </p:nvPr>
        </p:nvSpPr>
        <p:spPr bwMode="gray">
          <a:xfrm>
            <a:off x="4978400" y="30226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b="1">
                <a:solidFill>
                  <a:schemeClr val="tx2"/>
                </a:solidFill>
              </a:rPr>
              <a:t>Role-based access control</a:t>
            </a:r>
          </a:p>
        </p:txBody>
      </p:sp>
      <p:sp>
        <p:nvSpPr>
          <p:cNvPr id="16" name="Text Placeholder 2">
            <a:hlinkClick r:id="rId15" action="ppaction://hlinksldjump"/>
            <a:extLst>
              <a:ext uri="{FF2B5EF4-FFF2-40B4-BE49-F238E27FC236}">
                <a16:creationId xmlns:a16="http://schemas.microsoft.com/office/drawing/2014/main" id="{B866F1A6-E910-4D21-B570-50F7546E753F}"/>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t>Locks</a:t>
            </a:r>
            <a:endParaRPr lang="en-US" dirty="0"/>
          </a:p>
        </p:txBody>
      </p:sp>
      <p:sp>
        <p:nvSpPr>
          <p:cNvPr id="19" name="Text Placeholder 2">
            <a:hlinkClick r:id="rId16" action="ppaction://hlinksldjump"/>
            <a:extLst>
              <a:ext uri="{FF2B5EF4-FFF2-40B4-BE49-F238E27FC236}">
                <a16:creationId xmlns:a16="http://schemas.microsoft.com/office/drawing/2014/main" id="{F2B0096E-9339-46C3-BAB4-75B58FFFD5CC}"/>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a:t>Azure Advisor</a:t>
            </a:r>
            <a:endParaRPr lang="en-US" dirty="0"/>
          </a:p>
        </p:txBody>
      </p:sp>
    </p:spTree>
    <p:extLst>
      <p:ext uri="{BB962C8B-B14F-4D97-AF65-F5344CB8AC3E}">
        <p14:creationId xmlns:p14="http://schemas.microsoft.com/office/powerpoint/2010/main" val="497982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extLst>
              <p:ext uri="{D42A27DB-BD31-4B8C-83A1-F6EECF244321}">
                <p14:modId xmlns:p14="http://schemas.microsoft.com/office/powerpoint/2010/main" val="521661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61686B-7DD4-4B4D-949C-62C1034333F6}"/>
              </a:ext>
            </a:extLst>
          </p:cNvPr>
          <p:cNvSpPr/>
          <p:nvPr/>
        </p:nvSpPr>
        <p:spPr>
          <a:xfrm>
            <a:off x="3593431" y="57976"/>
            <a:ext cx="8197515" cy="6709529"/>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Role-based access control (RBAC) is a generic term that refers to the concept of authorizing users to a system based on defined roles to which the user belongs. Azure implements RBAC across all Azure resources so that you can control how users and applications can interact with your Azure resources.</a:t>
            </a:r>
          </a:p>
          <a:p>
            <a:pPr>
              <a:spcBef>
                <a:spcPts val="600"/>
              </a:spcBef>
              <a:spcAft>
                <a:spcPts val="600"/>
              </a:spcAft>
            </a:pPr>
            <a:endParaRPr lang="en-US" sz="1600" dirty="0">
              <a:solidFill>
                <a:srgbClr val="000000"/>
              </a:solidFill>
              <a:effectLst/>
              <a:latin typeface="inherit"/>
              <a:ea typeface="Times New Roman" panose="02020603050405020304" pitchFamily="18" charset="0"/>
            </a:endParaRPr>
          </a:p>
          <a:p>
            <a:r>
              <a:rPr lang="en-US" dirty="0"/>
              <a:t>4 elements to RBAC.</a:t>
            </a:r>
          </a:p>
          <a:p>
            <a:pPr marL="285750" lvl="0" indent="-285750">
              <a:buFont typeface="Arial" panose="020B0604020202020204" pitchFamily="34" charset="0"/>
              <a:buChar char="•"/>
            </a:pPr>
            <a:r>
              <a:rPr lang="en-US" b="1" dirty="0"/>
              <a:t>Security principal</a:t>
            </a:r>
            <a:r>
              <a:rPr lang="en-US" dirty="0"/>
              <a:t> The security principal represents an identity. It can be a user, a group, an application (which is called a service principal), or a special AAD entity called a </a:t>
            </a:r>
            <a:r>
              <a:rPr lang="en-US" i="1" dirty="0"/>
              <a:t>managed identity</a:t>
            </a:r>
            <a:r>
              <a:rPr lang="en-US" dirty="0"/>
              <a:t>. A managed identity is how you authorize another Azure service to access your Azure resource.</a:t>
            </a:r>
          </a:p>
          <a:p>
            <a:pPr marL="285750" lvl="0" indent="-285750">
              <a:buFont typeface="Arial" panose="020B0604020202020204" pitchFamily="34" charset="0"/>
              <a:buChar char="•"/>
            </a:pPr>
            <a:r>
              <a:rPr lang="en-US" b="1" dirty="0"/>
              <a:t>Role</a:t>
            </a:r>
            <a:r>
              <a:rPr lang="en-US" dirty="0"/>
              <a:t> A role (sometimes called a role definition) is what defines how the security principal can interact with an Azure resource. For example a role might define that a security principal can read the properties of a resource but cannot create new resources or delete existing resources.</a:t>
            </a:r>
          </a:p>
          <a:p>
            <a:pPr marL="285750" lvl="0" indent="-285750">
              <a:buFont typeface="Arial" panose="020B0604020202020204" pitchFamily="34" charset="0"/>
              <a:buChar char="•"/>
            </a:pPr>
            <a:r>
              <a:rPr lang="en-US" b="1" dirty="0"/>
              <a:t>Scope</a:t>
            </a:r>
            <a:r>
              <a:rPr lang="en-US" dirty="0"/>
              <a:t> The scope defines the level at which the role is applied, and it controls how much control the security principal has. For example, if the scope is to a resource group, the role defines activities that can be performed on all matching resources in the resource group.</a:t>
            </a:r>
          </a:p>
          <a:p>
            <a:pPr marL="285750" indent="-285750">
              <a:buFont typeface="Arial" panose="020B0604020202020204" pitchFamily="34" charset="0"/>
              <a:buChar char="•"/>
            </a:pPr>
            <a:r>
              <a:rPr lang="en-US" b="1" dirty="0"/>
              <a:t>Role assignments</a:t>
            </a:r>
            <a:r>
              <a:rPr lang="en-US" dirty="0"/>
              <a:t> Roles are assigned to a security principal at a particular scope, and that’s what ultimately defines the level of access for the security principal.</a:t>
            </a:r>
          </a:p>
          <a:p>
            <a:pPr marL="285750" lvl="0" indent="-285750">
              <a:buFont typeface="Arial" panose="020B0604020202020204" pitchFamily="34" charset="0"/>
              <a:buChar char="•"/>
            </a:pPr>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6637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6"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61686B-7DD4-4B4D-949C-62C1034333F6}"/>
              </a:ext>
            </a:extLst>
          </p:cNvPr>
          <p:cNvSpPr/>
          <p:nvPr/>
        </p:nvSpPr>
        <p:spPr>
          <a:xfrm>
            <a:off x="3593431" y="1519154"/>
            <a:ext cx="8197515" cy="3739485"/>
          </a:xfrm>
          <a:prstGeom prst="rect">
            <a:avLst/>
          </a:prstGeom>
        </p:spPr>
        <p:txBody>
          <a:bodyPr wrap="square">
            <a:spAutoFit/>
          </a:bodyPr>
          <a:lstStyle/>
          <a:p>
            <a:r>
              <a:rPr lang="en-US" dirty="0"/>
              <a:t>RBAC includes many built-in roles. Three of these built-in roles apply to all Azure resources.</a:t>
            </a:r>
          </a:p>
          <a:p>
            <a:pPr marL="285750" lvl="0" indent="-285750">
              <a:buFont typeface="Arial" panose="020B0604020202020204" pitchFamily="34" charset="0"/>
              <a:buChar char="•"/>
            </a:pPr>
            <a:r>
              <a:rPr lang="en-US" b="1" dirty="0"/>
              <a:t>Owner</a:t>
            </a:r>
            <a:r>
              <a:rPr lang="en-US" dirty="0"/>
              <a:t> Members of this role have full access to the resources.</a:t>
            </a:r>
          </a:p>
          <a:p>
            <a:pPr marL="285750" lvl="0" indent="-285750">
              <a:buFont typeface="Arial" panose="020B0604020202020204" pitchFamily="34" charset="0"/>
              <a:buChar char="•"/>
            </a:pPr>
            <a:r>
              <a:rPr lang="en-US" b="1" dirty="0"/>
              <a:t>Contributor</a:t>
            </a:r>
            <a:r>
              <a:rPr lang="en-US" dirty="0"/>
              <a:t> Members of this role can create resources and manage resources, but they cannot delegate that right to anyone else.</a:t>
            </a:r>
          </a:p>
          <a:p>
            <a:pPr marL="285750" lvl="0" indent="-285750">
              <a:buFont typeface="Arial" panose="020B0604020202020204" pitchFamily="34" charset="0"/>
              <a:buChar char="•"/>
            </a:pPr>
            <a:r>
              <a:rPr lang="en-US" b="1" dirty="0"/>
              <a:t>Reader</a:t>
            </a:r>
            <a:r>
              <a:rPr lang="en-US" dirty="0"/>
              <a:t> Members of this role can see Azure resources, but they cannot create, delete, or manage those resources.</a:t>
            </a:r>
          </a:p>
          <a:p>
            <a:pPr marL="285750" lvl="0" indent="-285750">
              <a:buFont typeface="Arial" panose="020B0604020202020204" pitchFamily="34" charset="0"/>
              <a:buChar char="•"/>
            </a:pPr>
            <a:endParaRPr lang="en-US" dirty="0"/>
          </a:p>
          <a:p>
            <a:r>
              <a:rPr lang="en-US" b="1" dirty="0"/>
              <a:t>RBAC roles can be scoped to the management group, subscription, resource group, or resource level.</a:t>
            </a:r>
            <a:endParaRPr lang="en-US" dirty="0"/>
          </a:p>
          <a:p>
            <a:pPr lvl="0"/>
            <a:endParaRPr lang="en-US" dirty="0"/>
          </a:p>
          <a:p>
            <a:pPr marL="285750" lvl="0" indent="-285750">
              <a:buFont typeface="Arial" panose="020B0604020202020204" pitchFamily="34" charset="0"/>
              <a:buChar char="•"/>
            </a:pPr>
            <a:endParaRPr lang="en-US" dirty="0"/>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01610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2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61686B-7DD4-4B4D-949C-62C1034333F6}"/>
              </a:ext>
            </a:extLst>
          </p:cNvPr>
          <p:cNvSpPr/>
          <p:nvPr/>
        </p:nvSpPr>
        <p:spPr>
          <a:xfrm>
            <a:off x="3593431" y="1387918"/>
            <a:ext cx="8197515" cy="1800493"/>
          </a:xfrm>
          <a:prstGeom prst="rect">
            <a:avLst/>
          </a:prstGeom>
        </p:spPr>
        <p:txBody>
          <a:bodyPr wrap="square">
            <a:spAutoFit/>
          </a:bodyPr>
          <a:lstStyle/>
          <a:p>
            <a:r>
              <a:rPr lang="en-US" dirty="0"/>
              <a:t>To give someone access to a resource using RBAC, open the resource you want to give access to in the Azure portal. Click on </a:t>
            </a:r>
            <a:r>
              <a:rPr lang="en-US" b="1" dirty="0"/>
              <a:t>Access Control (IAM)</a:t>
            </a:r>
            <a:r>
              <a:rPr lang="en-US" dirty="0"/>
              <a:t> in the portal to configure RBAC.</a:t>
            </a:r>
          </a:p>
          <a:p>
            <a:r>
              <a:rPr lang="en-US" dirty="0"/>
              <a:t>RBAC is being configured for a web app hosted in Azure App Service. Clicking on </a:t>
            </a:r>
            <a:r>
              <a:rPr lang="en-US" b="1" dirty="0"/>
              <a:t>Add</a:t>
            </a:r>
            <a:r>
              <a:rPr lang="en-US" dirty="0"/>
              <a:t> in the </a:t>
            </a:r>
            <a:r>
              <a:rPr lang="en-US" b="1" dirty="0"/>
              <a:t>Add a Role Assignment box </a:t>
            </a:r>
            <a:r>
              <a:rPr lang="en-US" dirty="0"/>
              <a:t>allows you to add a role.</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pic>
        <p:nvPicPr>
          <p:cNvPr id="8" name="Picture 7" descr="In this screen shot, Access Control is being used to grant access to a web app in App Service using RBAC.">
            <a:extLst>
              <a:ext uri="{FF2B5EF4-FFF2-40B4-BE49-F238E27FC236}">
                <a16:creationId xmlns:a16="http://schemas.microsoft.com/office/drawing/2014/main" id="{4CD6D95C-4BFD-4774-8FD6-C42ECB102DE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70565" y="2961612"/>
            <a:ext cx="5643245" cy="3817620"/>
          </a:xfrm>
          <a:prstGeom prst="rect">
            <a:avLst/>
          </a:prstGeom>
          <a:noFill/>
          <a:ln>
            <a:noFill/>
          </a:ln>
        </p:spPr>
      </p:pic>
    </p:spTree>
    <p:extLst>
      <p:ext uri="{BB962C8B-B14F-4D97-AF65-F5344CB8AC3E}">
        <p14:creationId xmlns:p14="http://schemas.microsoft.com/office/powerpoint/2010/main" val="412627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61686B-7DD4-4B4D-949C-62C1034333F6}"/>
              </a:ext>
            </a:extLst>
          </p:cNvPr>
          <p:cNvSpPr/>
          <p:nvPr/>
        </p:nvSpPr>
        <p:spPr>
          <a:xfrm>
            <a:off x="3593431" y="1387918"/>
            <a:ext cx="3737811" cy="3754874"/>
          </a:xfrm>
          <a:prstGeom prst="rect">
            <a:avLst/>
          </a:prstGeom>
        </p:spPr>
        <p:txBody>
          <a:bodyPr wrap="square">
            <a:spAutoFit/>
          </a:bodyPr>
          <a:lstStyle/>
          <a:p>
            <a:pPr marL="285750" indent="-285750">
              <a:buFont typeface="Arial" panose="020B0604020202020204" pitchFamily="34" charset="0"/>
              <a:buChar char="•"/>
            </a:pPr>
            <a:r>
              <a:rPr lang="en-US" dirty="0"/>
              <a:t>After clicking </a:t>
            </a:r>
            <a:r>
              <a:rPr lang="en-US" b="1" dirty="0"/>
              <a:t>Add</a:t>
            </a:r>
            <a:r>
              <a:rPr lang="en-US" dirty="0"/>
              <a:t>, choose the role you want to assign. The list of roles will differ depending on what type of resource this is. </a:t>
            </a:r>
          </a:p>
          <a:p>
            <a:pPr marL="285750" indent="-285750">
              <a:buFont typeface="Arial" panose="020B0604020202020204" pitchFamily="34" charset="0"/>
              <a:buChar char="•"/>
            </a:pPr>
            <a:r>
              <a:rPr lang="en-US" dirty="0"/>
              <a:t>Choose who or what you want to assign the role to, and then click on </a:t>
            </a:r>
            <a:r>
              <a:rPr lang="en-US" b="1" dirty="0"/>
              <a:t>Save</a:t>
            </a:r>
            <a:r>
              <a:rPr lang="en-US" dirty="0"/>
              <a:t>.</a:t>
            </a:r>
          </a:p>
          <a:p>
            <a:pPr marL="285750" indent="-285750">
              <a:buFont typeface="Arial" panose="020B0604020202020204" pitchFamily="34" charset="0"/>
              <a:buChar char="•"/>
            </a:pPr>
            <a:endParaRPr lang="en-US" sz="1600" dirty="0">
              <a:effectLst/>
              <a:latin typeface="Times New Roman" panose="02020603050405020304" pitchFamily="18" charset="0"/>
              <a:ea typeface="Times New Roman" panose="02020603050405020304" pitchFamily="18" charset="0"/>
            </a:endParaRPr>
          </a:p>
          <a:p>
            <a:r>
              <a:rPr lang="en-US" sz="1600" dirty="0"/>
              <a:t>This shows a list of users in the AAD, because the </a:t>
            </a:r>
            <a:r>
              <a:rPr lang="en-US" sz="1600" b="1" dirty="0"/>
              <a:t>Assign Access To </a:t>
            </a:r>
            <a:r>
              <a:rPr lang="en-US" sz="1600" dirty="0"/>
              <a:t>dropdown is set to AAD objects. You can see a list of other types of objects by selecting a different type. </a:t>
            </a:r>
            <a:endParaRPr lang="en-US" sz="1400" dirty="0">
              <a:latin typeface="Times New Roman" panose="02020603050405020304" pitchFamily="18" charset="0"/>
              <a:ea typeface="Times New Roman" panose="02020603050405020304" pitchFamily="18" charset="0"/>
            </a:endParaRPr>
          </a:p>
          <a:p>
            <a:endParaRPr lang="en-US" sz="1600" dirty="0">
              <a:effectLst/>
              <a:latin typeface="Times New Roman" panose="02020603050405020304" pitchFamily="18" charset="0"/>
              <a:ea typeface="Times New Roman" panose="02020603050405020304" pitchFamily="18" charset="0"/>
            </a:endParaRPr>
          </a:p>
        </p:txBody>
      </p:sp>
      <p:pic>
        <p:nvPicPr>
          <p:cNvPr id="9" name="Picture 8" descr="In this screen shot, the user Christine Conrad is being added to the Website Contributor role for this web app.">
            <a:extLst>
              <a:ext uri="{FF2B5EF4-FFF2-40B4-BE49-F238E27FC236}">
                <a16:creationId xmlns:a16="http://schemas.microsoft.com/office/drawing/2014/main" id="{4A3CEB32-0A9B-478A-A62F-00385A56F82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872663" y="868184"/>
            <a:ext cx="4114800" cy="5582920"/>
          </a:xfrm>
          <a:prstGeom prst="rect">
            <a:avLst/>
          </a:prstGeom>
          <a:noFill/>
          <a:ln>
            <a:noFill/>
          </a:ln>
        </p:spPr>
      </p:pic>
    </p:spTree>
    <p:extLst>
      <p:ext uri="{BB962C8B-B14F-4D97-AF65-F5344CB8AC3E}">
        <p14:creationId xmlns:p14="http://schemas.microsoft.com/office/powerpoint/2010/main" val="1190636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7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pic>
        <p:nvPicPr>
          <p:cNvPr id="10" name="Picture 9" descr="In this screen shot, a system assigned managed identity that applies to Azure VMs is being assigned the Website Contributor role for this web app.">
            <a:extLst>
              <a:ext uri="{FF2B5EF4-FFF2-40B4-BE49-F238E27FC236}">
                <a16:creationId xmlns:a16="http://schemas.microsoft.com/office/drawing/2014/main" id="{F4913834-955A-4ADA-AEC9-2F8616C4569E}"/>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855337" y="1332356"/>
            <a:ext cx="4130675" cy="3593465"/>
          </a:xfrm>
          <a:prstGeom prst="rect">
            <a:avLst/>
          </a:prstGeom>
          <a:noFill/>
          <a:ln>
            <a:noFill/>
          </a:ln>
        </p:spPr>
      </p:pic>
      <p:sp>
        <p:nvSpPr>
          <p:cNvPr id="8" name="Rectangle 7">
            <a:extLst>
              <a:ext uri="{FF2B5EF4-FFF2-40B4-BE49-F238E27FC236}">
                <a16:creationId xmlns:a16="http://schemas.microsoft.com/office/drawing/2014/main" id="{7CB7EDEE-5C5B-4AD9-8EDD-AA43E76F7B31}"/>
              </a:ext>
            </a:extLst>
          </p:cNvPr>
          <p:cNvSpPr/>
          <p:nvPr/>
        </p:nvSpPr>
        <p:spPr>
          <a:xfrm>
            <a:off x="3753852" y="1358107"/>
            <a:ext cx="3416968" cy="3539430"/>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In this figure, we are selecting a built-in managed identity type that will add Azure VMs to the Website Contributor role for this web app.</a:t>
            </a:r>
          </a:p>
          <a:p>
            <a:pPr>
              <a:spcBef>
                <a:spcPts val="600"/>
              </a:spcBef>
              <a:spcAft>
                <a:spcPts val="0"/>
              </a:spcAft>
            </a:pPr>
            <a:endParaRPr lang="en-US" sz="1600" dirty="0">
              <a:solidFill>
                <a:srgbClr val="000000"/>
              </a:solidFill>
              <a:effectLst/>
              <a:latin typeface="inherit"/>
              <a:ea typeface="Times New Roman" panose="02020603050405020304" pitchFamily="18" charset="0"/>
            </a:endParaRPr>
          </a:p>
          <a:p>
            <a:pPr>
              <a:spcBef>
                <a:spcPts val="600"/>
              </a:spcBef>
              <a:spcAft>
                <a:spcPts val="0"/>
              </a:spcAft>
            </a:pPr>
            <a:r>
              <a:rPr lang="en-US" b="1" dirty="0"/>
              <a:t>It’s important to understand that role assignments are additive. Your RBAC abilities at any particular scope are the result of all role assignment up to that level.</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9628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7CB7EDEE-5C5B-4AD9-8EDD-AA43E76F7B31}"/>
              </a:ext>
            </a:extLst>
          </p:cNvPr>
          <p:cNvSpPr/>
          <p:nvPr/>
        </p:nvSpPr>
        <p:spPr>
          <a:xfrm>
            <a:off x="3753852" y="1358107"/>
            <a:ext cx="7886460" cy="2308324"/>
          </a:xfrm>
          <a:prstGeom prst="rect">
            <a:avLst/>
          </a:prstGeom>
        </p:spPr>
        <p:txBody>
          <a:bodyPr wrap="square">
            <a:spAutoFit/>
          </a:bodyPr>
          <a:lstStyle/>
          <a:p>
            <a:r>
              <a:rPr lang="en-US" dirty="0"/>
              <a:t>RBAC is enforced by Azure Resource Manager (ARM). When you attempt to interact with an Azure resource, whether in the Azure portal or by using a command line tool, you are authenticated by ARM and a token is generated for you. That token is a representation of your identity and all of your role assignments, and it’s included with all operations you perform on the resource. ARM is able to determine if the action you are performing is allowed by the roles to which you are assigned. If it is, the call succeeds. If not, you are denied access.</a:t>
            </a:r>
          </a:p>
        </p:txBody>
      </p:sp>
    </p:spTree>
    <p:extLst>
      <p:ext uri="{BB962C8B-B14F-4D97-AF65-F5344CB8AC3E}">
        <p14:creationId xmlns:p14="http://schemas.microsoft.com/office/powerpoint/2010/main" val="1852684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4"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7CB7EDEE-5C5B-4AD9-8EDD-AA43E76F7B31}"/>
              </a:ext>
            </a:extLst>
          </p:cNvPr>
          <p:cNvSpPr/>
          <p:nvPr/>
        </p:nvSpPr>
        <p:spPr>
          <a:xfrm>
            <a:off x="3753852" y="1197686"/>
            <a:ext cx="7886460" cy="1200329"/>
          </a:xfrm>
          <a:prstGeom prst="rect">
            <a:avLst/>
          </a:prstGeom>
        </p:spPr>
        <p:txBody>
          <a:bodyPr wrap="square">
            <a:spAutoFit/>
          </a:bodyPr>
          <a:lstStyle/>
          <a:p>
            <a:r>
              <a:rPr lang="en-US" dirty="0"/>
              <a:t>You can ensure that someone has the rights you desire by checking access in the Azure portal. Open the resource and click on </a:t>
            </a:r>
            <a:r>
              <a:rPr lang="en-US" b="1" dirty="0"/>
              <a:t>Access Control (IAM)</a:t>
            </a:r>
            <a:r>
              <a:rPr lang="en-US" dirty="0"/>
              <a:t>. Click the </a:t>
            </a:r>
            <a:r>
              <a:rPr lang="en-US" b="1" dirty="0"/>
              <a:t>Check Access</a:t>
            </a:r>
            <a:r>
              <a:rPr lang="en-US" dirty="0"/>
              <a:t> tab and search for the user or resource you’ve granted access to.</a:t>
            </a:r>
          </a:p>
        </p:txBody>
      </p:sp>
      <p:pic>
        <p:nvPicPr>
          <p:cNvPr id="9" name="Picture 8" descr="In this screen shot, access to the web app for a specific user is being checked to ensure she has the appropriate level of access.">
            <a:extLst>
              <a:ext uri="{FF2B5EF4-FFF2-40B4-BE49-F238E27FC236}">
                <a16:creationId xmlns:a16="http://schemas.microsoft.com/office/drawing/2014/main" id="{9AD7D0BB-2848-4327-AF2F-77548EBD24D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343024" y="2430688"/>
            <a:ext cx="5676900" cy="4932680"/>
          </a:xfrm>
          <a:prstGeom prst="rect">
            <a:avLst/>
          </a:prstGeom>
          <a:noFill/>
          <a:ln>
            <a:noFill/>
          </a:ln>
        </p:spPr>
      </p:pic>
    </p:spTree>
    <p:extLst>
      <p:ext uri="{BB962C8B-B14F-4D97-AF65-F5344CB8AC3E}">
        <p14:creationId xmlns:p14="http://schemas.microsoft.com/office/powerpoint/2010/main" val="122553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53972A1-228D-4102-9DBC-7E1329B29D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4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53972A1-228D-4102-9DBC-7E1329B29D7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3C20FBA-9EED-422E-BCEF-7B6A0CC6A10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FAF6335-06A9-493F-97BB-C55EE930B7FB}"/>
              </a:ext>
            </a:extLst>
          </p:cNvPr>
          <p:cNvSpPr>
            <a:spLocks noGrp="1"/>
          </p:cNvSpPr>
          <p:nvPr>
            <p:ph type="title"/>
          </p:nvPr>
        </p:nvSpPr>
        <p:spPr/>
        <p:txBody>
          <a:bodyPr/>
          <a:lstStyle/>
          <a:p>
            <a:r>
              <a:rPr lang="en-US" dirty="0"/>
              <a:t>Role-based access control</a:t>
            </a:r>
          </a:p>
        </p:txBody>
      </p:sp>
      <p:sp>
        <p:nvSpPr>
          <p:cNvPr id="3" name="Subtitle 2">
            <a:extLst>
              <a:ext uri="{FF2B5EF4-FFF2-40B4-BE49-F238E27FC236}">
                <a16:creationId xmlns:a16="http://schemas.microsoft.com/office/drawing/2014/main" id="{6B591B4D-2E9F-4106-A8D9-BEB5EF7BDEAE}"/>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C160C51-0D93-4CFA-8EF6-23F8D6525466}"/>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7CB7EDEE-5C5B-4AD9-8EDD-AA43E76F7B31}"/>
              </a:ext>
            </a:extLst>
          </p:cNvPr>
          <p:cNvSpPr/>
          <p:nvPr/>
        </p:nvSpPr>
        <p:spPr>
          <a:xfrm>
            <a:off x="3753852" y="1197686"/>
            <a:ext cx="7886460" cy="646331"/>
          </a:xfrm>
          <a:prstGeom prst="rect">
            <a:avLst/>
          </a:prstGeom>
        </p:spPr>
        <p:txBody>
          <a:bodyPr wrap="square">
            <a:spAutoFit/>
          </a:bodyPr>
          <a:lstStyle/>
          <a:p>
            <a:r>
              <a:rPr lang="en-US" dirty="0"/>
              <a:t>Click on the user or other object and the access to the resource will be displayed.</a:t>
            </a:r>
          </a:p>
        </p:txBody>
      </p:sp>
      <p:pic>
        <p:nvPicPr>
          <p:cNvPr id="10" name="Picture 9" descr="In this screen shot, RBAC role assignments for a user are being verified.">
            <a:extLst>
              <a:ext uri="{FF2B5EF4-FFF2-40B4-BE49-F238E27FC236}">
                <a16:creationId xmlns:a16="http://schemas.microsoft.com/office/drawing/2014/main" id="{A35FD690-DC68-428F-931B-2781A99D490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587925" y="1844017"/>
            <a:ext cx="5647055" cy="2162175"/>
          </a:xfrm>
          <a:prstGeom prst="rect">
            <a:avLst/>
          </a:prstGeom>
          <a:noFill/>
          <a:ln>
            <a:noFill/>
          </a:ln>
        </p:spPr>
      </p:pic>
      <p:sp>
        <p:nvSpPr>
          <p:cNvPr id="7" name="Rectangle 6">
            <a:extLst>
              <a:ext uri="{FF2B5EF4-FFF2-40B4-BE49-F238E27FC236}">
                <a16:creationId xmlns:a16="http://schemas.microsoft.com/office/drawing/2014/main" id="{9420903F-81CB-44FF-BCA3-60A359643B3B}"/>
              </a:ext>
            </a:extLst>
          </p:cNvPr>
          <p:cNvSpPr/>
          <p:nvPr/>
        </p:nvSpPr>
        <p:spPr>
          <a:xfrm>
            <a:off x="3753852" y="4167664"/>
            <a:ext cx="7886460" cy="1200329"/>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For a greater level of detail on what exact operations are and aren’t allowed, click on the role that’s displayed. This will allow you to see a detailed list of operations and the combination of read, write, delete, and other actions that a security principal can perform </a:t>
            </a:r>
            <a:endParaRPr lang="en-US" dirty="0"/>
          </a:p>
        </p:txBody>
      </p:sp>
      <p:pic>
        <p:nvPicPr>
          <p:cNvPr id="11" name="Picture 10" descr="In this screen shot, detailed permissions for a user are displayed. You can see whether the user has Read, Write, Delete, and other rights for each operation.">
            <a:extLst>
              <a:ext uri="{FF2B5EF4-FFF2-40B4-BE49-F238E27FC236}">
                <a16:creationId xmlns:a16="http://schemas.microsoft.com/office/drawing/2014/main" id="{78FB25A0-8216-4153-9318-5AB2D16C481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60219" y="5274268"/>
            <a:ext cx="5673725" cy="4050030"/>
          </a:xfrm>
          <a:prstGeom prst="rect">
            <a:avLst/>
          </a:prstGeom>
          <a:noFill/>
          <a:ln>
            <a:noFill/>
          </a:ln>
        </p:spPr>
      </p:pic>
    </p:spTree>
    <p:extLst>
      <p:ext uri="{BB962C8B-B14F-4D97-AF65-F5344CB8AC3E}">
        <p14:creationId xmlns:p14="http://schemas.microsoft.com/office/powerpoint/2010/main" val="4051832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33C704-A587-42BF-9179-A205EB15B8C8}"/>
              </a:ext>
            </a:extLst>
          </p:cNvPr>
          <p:cNvGraphicFramePr>
            <a:graphicFrameLocks noChangeAspect="1"/>
          </p:cNvGraphicFramePr>
          <p:nvPr>
            <p:custDataLst>
              <p:tags r:id="rId2"/>
            </p:custDataLst>
            <p:extLst>
              <p:ext uri="{D42A27DB-BD31-4B8C-83A1-F6EECF244321}">
                <p14:modId xmlns:p14="http://schemas.microsoft.com/office/powerpoint/2010/main" val="696674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66" name="think-cell Slide" r:id="rId7" imgW="572" imgH="588" progId="TCLayout.ActiveDocument.1">
                  <p:embed/>
                </p:oleObj>
              </mc:Choice>
              <mc:Fallback>
                <p:oleObj name="think-cell Slide" r:id="rId7" imgW="572" imgH="588" progId="TCLayout.ActiveDocument.1">
                  <p:embed/>
                  <p:pic>
                    <p:nvPicPr>
                      <p:cNvPr id="3" name="Object 2" hidden="1">
                        <a:extLst>
                          <a:ext uri="{FF2B5EF4-FFF2-40B4-BE49-F238E27FC236}">
                            <a16:creationId xmlns:a16="http://schemas.microsoft.com/office/drawing/2014/main" id="{B933C704-A587-42BF-9179-A205EB15B8C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650B6BA7-A54D-4342-967F-2A7950E39DDE}"/>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1F34EFAA-D773-4AF0-9C5B-7F41A04401A2}"/>
              </a:ext>
            </a:extLst>
          </p:cNvPr>
          <p:cNvSpPr>
            <a:spLocks noGrp="1"/>
          </p:cNvSpPr>
          <p:nvPr>
            <p:ph type="title"/>
            <p:custDataLst>
              <p:tags r:id="rId4"/>
            </p:custDataLst>
          </p:nvPr>
        </p:nvSpPr>
        <p:spPr/>
        <p:txBody>
          <a:bodyPr/>
          <a:lstStyle/>
          <a:p>
            <a:r>
              <a:rPr lang="en-US" dirty="0"/>
              <a:t>Executive summary</a:t>
            </a:r>
          </a:p>
        </p:txBody>
      </p:sp>
      <p:sp>
        <p:nvSpPr>
          <p:cNvPr id="14" name="5. Source">
            <a:extLst>
              <a:ext uri="{FF2B5EF4-FFF2-40B4-BE49-F238E27FC236}">
                <a16:creationId xmlns:a16="http://schemas.microsoft.com/office/drawing/2014/main" id="{2759B773-38D8-41C8-BEAB-410DD722955B}"/>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Rectangle 3">
            <a:extLst>
              <a:ext uri="{FF2B5EF4-FFF2-40B4-BE49-F238E27FC236}">
                <a16:creationId xmlns:a16="http://schemas.microsoft.com/office/drawing/2014/main" id="{A4925F25-5C40-40AE-9EFB-676C5676FDC1}"/>
              </a:ext>
            </a:extLst>
          </p:cNvPr>
          <p:cNvSpPr/>
          <p:nvPr/>
        </p:nvSpPr>
        <p:spPr>
          <a:xfrm>
            <a:off x="554734" y="1399456"/>
            <a:ext cx="11082529" cy="2031325"/>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As your cloud presence grows, you’ll likely end up with a large number of Azure resources that span many different Azure services. Unless you have some control over how those resources are created and managed, costs can spiral out of control. In addition to cost control, you may have other restrictions you’d like in place as well, such as which regions certain resources should be created in, or how certain resources are tagged, and so on.</a:t>
            </a:r>
          </a:p>
          <a:p>
            <a:pPr>
              <a:spcBef>
                <a:spcPts val="600"/>
              </a:spcBef>
              <a:spcAft>
                <a:spcPts val="600"/>
              </a:spcAft>
            </a:pPr>
            <a:r>
              <a:rPr lang="en-US" dirty="0">
                <a:solidFill>
                  <a:srgbClr val="000000"/>
                </a:solidFill>
                <a:latin typeface="inherit"/>
              </a:rPr>
              <a:t>Fortunately, Azure Policy can ensure your requirements and policies are adhered to.</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130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0414154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8"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1" name="Text Placeholder 2">
            <a:hlinkClick r:id="rId14" action="ppaction://hlinksldjump"/>
            <a:extLst>
              <a:ext uri="{FF2B5EF4-FFF2-40B4-BE49-F238E27FC236}">
                <a16:creationId xmlns:a16="http://schemas.microsoft.com/office/drawing/2014/main" id="{5F5980AA-4390-4335-9F46-8B081A5D0084}"/>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a:t>Azure Policy</a:t>
            </a:r>
          </a:p>
        </p:txBody>
      </p:sp>
      <p:sp>
        <p:nvSpPr>
          <p:cNvPr id="12" name="Text Placeholder 2">
            <a:hlinkClick r:id="rId15" action="ppaction://hlinksldjump"/>
            <a:extLst>
              <a:ext uri="{FF2B5EF4-FFF2-40B4-BE49-F238E27FC236}">
                <a16:creationId xmlns:a16="http://schemas.microsoft.com/office/drawing/2014/main" id="{06AC47A6-B14D-4D0D-847E-42078CE4160A}"/>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a:t>Role-based access control</a:t>
            </a:r>
          </a:p>
        </p:txBody>
      </p:sp>
      <p:sp>
        <p:nvSpPr>
          <p:cNvPr id="14" name="Text Placeholder 2">
            <a:extLst>
              <a:ext uri="{FF2B5EF4-FFF2-40B4-BE49-F238E27FC236}">
                <a16:creationId xmlns:a16="http://schemas.microsoft.com/office/drawing/2014/main" id="{824779FB-E475-4FD8-94DF-733AC3C46B00}"/>
              </a:ext>
            </a:extLst>
          </p:cNvPr>
          <p:cNvSpPr>
            <a:spLocks noGrp="1"/>
          </p:cNvSpPr>
          <p:nvPr>
            <p:custDataLst>
              <p:tags r:id="rId9"/>
            </p:custDataLst>
          </p:nvPr>
        </p:nvSpPr>
        <p:spPr bwMode="gray">
          <a:xfrm>
            <a:off x="4978400" y="34290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a:solidFill>
                  <a:schemeClr val="tx2"/>
                </a:solidFill>
              </a:rPr>
              <a:t>Locks</a:t>
            </a:r>
            <a:endParaRPr lang="en-US" b="1" dirty="0">
              <a:solidFill>
                <a:schemeClr val="tx2"/>
              </a:solidFill>
            </a:endParaRPr>
          </a:p>
        </p:txBody>
      </p:sp>
      <p:sp>
        <p:nvSpPr>
          <p:cNvPr id="16" name="Text Placeholder 2">
            <a:hlinkClick r:id="rId16" action="ppaction://hlinksldjump"/>
            <a:extLst>
              <a:ext uri="{FF2B5EF4-FFF2-40B4-BE49-F238E27FC236}">
                <a16:creationId xmlns:a16="http://schemas.microsoft.com/office/drawing/2014/main" id="{03040625-030C-4C9A-A27E-76CD5881FE45}"/>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a:t>Azure Advisor</a:t>
            </a:r>
            <a:endParaRPr lang="en-US" dirty="0"/>
          </a:p>
        </p:txBody>
      </p:sp>
    </p:spTree>
    <p:extLst>
      <p:ext uri="{BB962C8B-B14F-4D97-AF65-F5344CB8AC3E}">
        <p14:creationId xmlns:p14="http://schemas.microsoft.com/office/powerpoint/2010/main" val="293013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9AFC8A7-40DC-4587-AE97-557A3F371CD2}"/>
              </a:ext>
            </a:extLst>
          </p:cNvPr>
          <p:cNvGraphicFramePr>
            <a:graphicFrameLocks noChangeAspect="1"/>
          </p:cNvGraphicFramePr>
          <p:nvPr>
            <p:custDataLst>
              <p:tags r:id="rId2"/>
            </p:custDataLst>
            <p:extLst>
              <p:ext uri="{D42A27DB-BD31-4B8C-83A1-F6EECF244321}">
                <p14:modId xmlns:p14="http://schemas.microsoft.com/office/powerpoint/2010/main" val="2312692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7"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539513E-00E2-4C3B-BBB5-C14670B89102}"/>
              </a:ext>
            </a:extLst>
          </p:cNvPr>
          <p:cNvSpPr>
            <a:spLocks noGrp="1"/>
          </p:cNvSpPr>
          <p:nvPr>
            <p:ph type="title"/>
          </p:nvPr>
        </p:nvSpPr>
        <p:spPr/>
        <p:txBody>
          <a:bodyPr/>
          <a:lstStyle/>
          <a:p>
            <a:r>
              <a:rPr lang="en-US" dirty="0"/>
              <a:t>Locks</a:t>
            </a:r>
          </a:p>
        </p:txBody>
      </p:sp>
      <p:sp>
        <p:nvSpPr>
          <p:cNvPr id="3" name="Subtitle 2">
            <a:extLst>
              <a:ext uri="{FF2B5EF4-FFF2-40B4-BE49-F238E27FC236}">
                <a16:creationId xmlns:a16="http://schemas.microsoft.com/office/drawing/2014/main" id="{BE8B92AB-FFBD-493E-A798-D35FF95579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AA27D53-BB43-4118-9CB8-1A79DC2BE3DC}"/>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CD3A963B-584F-42AA-8798-67A9360F4711}"/>
              </a:ext>
            </a:extLst>
          </p:cNvPr>
          <p:cNvSpPr/>
          <p:nvPr/>
        </p:nvSpPr>
        <p:spPr>
          <a:xfrm>
            <a:off x="3641556" y="1246261"/>
            <a:ext cx="7998755" cy="3170099"/>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RBAC is a great way to control access to an Azure resource, but in cases where you just want to prevent changes to a resource, or prevent that resource from being deleted, locks are a simpler solution. Unlike RBAC, locks apply to everyone with access to the resource.</a:t>
            </a:r>
          </a:p>
          <a:p>
            <a:pPr>
              <a:spcBef>
                <a:spcPts val="600"/>
              </a:spcBef>
              <a:spcAft>
                <a:spcPts val="600"/>
              </a:spcAft>
            </a:pPr>
            <a:r>
              <a:rPr lang="en-US" b="1" dirty="0"/>
              <a:t>In order to create a lock, you must either be in the Owner or the User Access Administrator role in RBAC. Alternatively, an administrator can create a custom role that grants the right to create a lock.</a:t>
            </a:r>
            <a:endParaRPr lang="en-US" dirty="0"/>
          </a:p>
          <a:p>
            <a:pPr>
              <a:spcBef>
                <a:spcPts val="600"/>
              </a:spcBef>
              <a:spcAft>
                <a:spcPts val="600"/>
              </a:spcAft>
            </a:pPr>
            <a:r>
              <a:rPr lang="en-US" dirty="0"/>
              <a:t>Locks can be applied at the resource level, the resource group level, or at the subscription level. To apply a lock to a resource, open the resource in the Azure portal and click </a:t>
            </a:r>
            <a:r>
              <a:rPr lang="en-US" b="1" dirty="0"/>
              <a:t>Locks</a:t>
            </a:r>
            <a:r>
              <a:rPr lang="en-US" dirty="0"/>
              <a:t> in the Settings section.</a:t>
            </a:r>
            <a:endParaRPr lang="en-US" sz="1600" dirty="0">
              <a:effectLst/>
              <a:latin typeface="Times New Roman" panose="02020603050405020304" pitchFamily="18" charset="0"/>
              <a:ea typeface="Times New Roman" panose="02020603050405020304" pitchFamily="18" charset="0"/>
            </a:endParaRPr>
          </a:p>
        </p:txBody>
      </p:sp>
      <p:pic>
        <p:nvPicPr>
          <p:cNvPr id="7" name="Picture 6" descr="In this screen shot, the Locks blade is displayed for a resource. From this blade, you can add Locks to the resource, the resource group, or the subscription associated with this resource.">
            <a:extLst>
              <a:ext uri="{FF2B5EF4-FFF2-40B4-BE49-F238E27FC236}">
                <a16:creationId xmlns:a16="http://schemas.microsoft.com/office/drawing/2014/main" id="{6981BA44-BB34-44E6-97C4-EEDA158A1FE3}"/>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813595" y="4383966"/>
            <a:ext cx="5654675" cy="2455545"/>
          </a:xfrm>
          <a:prstGeom prst="rect">
            <a:avLst/>
          </a:prstGeom>
          <a:noFill/>
          <a:ln>
            <a:noFill/>
          </a:ln>
        </p:spPr>
      </p:pic>
    </p:spTree>
    <p:extLst>
      <p:ext uri="{BB962C8B-B14F-4D97-AF65-F5344CB8AC3E}">
        <p14:creationId xmlns:p14="http://schemas.microsoft.com/office/powerpoint/2010/main" val="3243387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9AFC8A7-40DC-4587-AE97-557A3F371CD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3"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49AFC8A7-40DC-4587-AE97-557A3F371C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539513E-00E2-4C3B-BBB5-C14670B89102}"/>
              </a:ext>
            </a:extLst>
          </p:cNvPr>
          <p:cNvSpPr>
            <a:spLocks noGrp="1"/>
          </p:cNvSpPr>
          <p:nvPr>
            <p:ph type="title"/>
          </p:nvPr>
        </p:nvSpPr>
        <p:spPr/>
        <p:txBody>
          <a:bodyPr/>
          <a:lstStyle/>
          <a:p>
            <a:r>
              <a:rPr lang="en-US" dirty="0"/>
              <a:t>Locks</a:t>
            </a:r>
          </a:p>
        </p:txBody>
      </p:sp>
      <p:sp>
        <p:nvSpPr>
          <p:cNvPr id="3" name="Subtitle 2">
            <a:extLst>
              <a:ext uri="{FF2B5EF4-FFF2-40B4-BE49-F238E27FC236}">
                <a16:creationId xmlns:a16="http://schemas.microsoft.com/office/drawing/2014/main" id="{BE8B92AB-FFBD-493E-A798-D35FF95579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AA27D53-BB43-4118-9CB8-1A79DC2BE3DC}"/>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CD3A963B-584F-42AA-8798-67A9360F4711}"/>
              </a:ext>
            </a:extLst>
          </p:cNvPr>
          <p:cNvSpPr/>
          <p:nvPr/>
        </p:nvSpPr>
        <p:spPr>
          <a:xfrm>
            <a:off x="3641556" y="1246261"/>
            <a:ext cx="7998755" cy="1200329"/>
          </a:xfrm>
          <a:prstGeom prst="rect">
            <a:avLst/>
          </a:prstGeom>
        </p:spPr>
        <p:txBody>
          <a:bodyPr wrap="square">
            <a:spAutoFit/>
          </a:bodyPr>
          <a:lstStyle/>
          <a:p>
            <a:pPr>
              <a:spcBef>
                <a:spcPts val="600"/>
              </a:spcBef>
              <a:spcAft>
                <a:spcPts val="600"/>
              </a:spcAft>
            </a:pPr>
            <a:r>
              <a:rPr lang="en-US" dirty="0"/>
              <a:t>To add a lock to the resource, click </a:t>
            </a:r>
            <a:r>
              <a:rPr lang="en-US" b="1" dirty="0"/>
              <a:t>Add</a:t>
            </a:r>
            <a:r>
              <a:rPr lang="en-US" dirty="0"/>
              <a:t>. (You can also review and add Locks to the resource group by clicking on </a:t>
            </a:r>
            <a:r>
              <a:rPr lang="en-US" b="1" dirty="0"/>
              <a:t>Resource Group</a:t>
            </a:r>
            <a:r>
              <a:rPr lang="en-US" dirty="0"/>
              <a:t>, or to the subscription by clicking on </a:t>
            </a:r>
            <a:r>
              <a:rPr lang="en-US" b="1" dirty="0"/>
              <a:t>Subscription</a:t>
            </a:r>
            <a:r>
              <a:rPr lang="en-US" dirty="0"/>
              <a:t>.) Provide a name for the lock, set the lock type, and add an optional note.</a:t>
            </a:r>
            <a:endParaRPr lang="en-US" sz="1600" dirty="0">
              <a:effectLst/>
              <a:latin typeface="Times New Roman" panose="02020603050405020304" pitchFamily="18" charset="0"/>
              <a:ea typeface="Times New Roman" panose="02020603050405020304" pitchFamily="18" charset="0"/>
            </a:endParaRPr>
          </a:p>
        </p:txBody>
      </p:sp>
      <p:pic>
        <p:nvPicPr>
          <p:cNvPr id="8" name="Picture 7" descr="In this screen shot, a Read-Only Lock is being applied to a vault. A name has been given to the lock, and an optional note has been added to describe the lock.">
            <a:extLst>
              <a:ext uri="{FF2B5EF4-FFF2-40B4-BE49-F238E27FC236}">
                <a16:creationId xmlns:a16="http://schemas.microsoft.com/office/drawing/2014/main" id="{B3FE3FBC-7F45-449A-86E1-2C5ED39AB63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660666" y="2446590"/>
            <a:ext cx="5629910" cy="2439035"/>
          </a:xfrm>
          <a:prstGeom prst="rect">
            <a:avLst/>
          </a:prstGeom>
          <a:noFill/>
          <a:ln>
            <a:noFill/>
          </a:ln>
        </p:spPr>
      </p:pic>
      <p:sp>
        <p:nvSpPr>
          <p:cNvPr id="9" name="Rectangle 8">
            <a:extLst>
              <a:ext uri="{FF2B5EF4-FFF2-40B4-BE49-F238E27FC236}">
                <a16:creationId xmlns:a16="http://schemas.microsoft.com/office/drawing/2014/main" id="{F97F6DA5-50DA-4F9D-8F82-65FE8A30AA5B}"/>
              </a:ext>
            </a:extLst>
          </p:cNvPr>
          <p:cNvSpPr/>
          <p:nvPr/>
        </p:nvSpPr>
        <p:spPr>
          <a:xfrm>
            <a:off x="3834062" y="4885625"/>
            <a:ext cx="8117305" cy="1554272"/>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A read-only lock is the most restrictive lock. It prevents changing properties of the resource or deleting the resource. </a:t>
            </a:r>
          </a:p>
          <a:p>
            <a:pPr>
              <a:spcBef>
                <a:spcPts val="600"/>
              </a:spcBef>
              <a:spcAft>
                <a:spcPts val="0"/>
              </a:spcAft>
            </a:pPr>
            <a:r>
              <a:rPr lang="en-US" dirty="0">
                <a:solidFill>
                  <a:srgbClr val="000000"/>
                </a:solidFill>
                <a:latin typeface="inherit"/>
                <a:ea typeface="Times New Roman" panose="02020603050405020304" pitchFamily="18" charset="0"/>
              </a:rPr>
              <a:t>A delete lock prevents the resource from being deleted, but properties can still be changed. The result of a read-only lock is often unpredictable, because of the way that locks are handled by Azure.</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78208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9AFC8A7-40DC-4587-AE97-557A3F371CD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597"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49AFC8A7-40DC-4587-AE97-557A3F371C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539513E-00E2-4C3B-BBB5-C14670B89102}"/>
              </a:ext>
            </a:extLst>
          </p:cNvPr>
          <p:cNvSpPr>
            <a:spLocks noGrp="1"/>
          </p:cNvSpPr>
          <p:nvPr>
            <p:ph type="title"/>
          </p:nvPr>
        </p:nvSpPr>
        <p:spPr/>
        <p:txBody>
          <a:bodyPr/>
          <a:lstStyle/>
          <a:p>
            <a:r>
              <a:rPr lang="en-US" dirty="0"/>
              <a:t>Locks</a:t>
            </a:r>
          </a:p>
        </p:txBody>
      </p:sp>
      <p:sp>
        <p:nvSpPr>
          <p:cNvPr id="3" name="Subtitle 2">
            <a:extLst>
              <a:ext uri="{FF2B5EF4-FFF2-40B4-BE49-F238E27FC236}">
                <a16:creationId xmlns:a16="http://schemas.microsoft.com/office/drawing/2014/main" id="{BE8B92AB-FFBD-493E-A798-D35FF95579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AA27D53-BB43-4118-9CB8-1A79DC2BE3D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1C03205-2B30-40F8-969F-78F68F173903}"/>
              </a:ext>
            </a:extLst>
          </p:cNvPr>
          <p:cNvSpPr/>
          <p:nvPr/>
        </p:nvSpPr>
        <p:spPr>
          <a:xfrm>
            <a:off x="3609473" y="1234788"/>
            <a:ext cx="8181473" cy="3693319"/>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Locks only apply to operations that are handled by ARM, and some operations specific to a resource are handled internally by the resource instead of being handled by ARM.</a:t>
            </a:r>
          </a:p>
          <a:p>
            <a:endParaRPr lang="en-US" dirty="0">
              <a:solidFill>
                <a:srgbClr val="000000"/>
              </a:solidFill>
              <a:latin typeface="inherit"/>
              <a:ea typeface="Times New Roman" panose="02020603050405020304" pitchFamily="18" charset="0"/>
              <a:cs typeface="Times New Roman" panose="02020603050405020304" pitchFamily="18" charset="0"/>
            </a:endParaRPr>
          </a:p>
          <a:p>
            <a:r>
              <a:rPr lang="en-US" dirty="0"/>
              <a:t>If a lock is applied to a resource group, all resources in that resource group inherit the lock. Similarly, if a lock is applied at the subscription level, all resources in the subscription inherit the lock. It is possible to nest locks, and in such situations, the most restrictive lock is the effective lock.</a:t>
            </a:r>
            <a:r>
              <a:rPr lang="en-US" dirty="0">
                <a:solidFill>
                  <a:srgbClr val="000000"/>
                </a:solidFill>
                <a:latin typeface="inherit"/>
                <a:ea typeface="Times New Roman" panose="02020603050405020304" pitchFamily="18" charset="0"/>
                <a:cs typeface="Times New Roman" panose="02020603050405020304" pitchFamily="18" charset="0"/>
              </a:rPr>
              <a:t> </a:t>
            </a:r>
          </a:p>
          <a:p>
            <a:endParaRPr lang="en-US" dirty="0">
              <a:solidFill>
                <a:srgbClr val="000000"/>
              </a:solidFill>
              <a:latin typeface="inherit"/>
              <a:cs typeface="Times New Roman" panose="02020603050405020304" pitchFamily="18" charset="0"/>
            </a:endParaRPr>
          </a:p>
          <a:p>
            <a:r>
              <a:rPr lang="en-US" b="1" dirty="0"/>
              <a:t>Locks are also inherited by newly-created resources. If you apply a delete lock to a resource group, and add a new resource to the resource group at a later time, the new resource will automatically inherit the delete lock.</a:t>
            </a:r>
            <a:endParaRPr lang="en-US" dirty="0"/>
          </a:p>
          <a:p>
            <a:endParaRPr lang="en-US" dirty="0"/>
          </a:p>
        </p:txBody>
      </p:sp>
    </p:spTree>
    <p:extLst>
      <p:ext uri="{BB962C8B-B14F-4D97-AF65-F5344CB8AC3E}">
        <p14:creationId xmlns:p14="http://schemas.microsoft.com/office/powerpoint/2010/main" val="1302614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9AFC8A7-40DC-4587-AE97-557A3F371CD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0" name="think-cell Slide" r:id="rId4" imgW="592" imgH="595" progId="TCLayout.ActiveDocument.1">
                  <p:embed/>
                </p:oleObj>
              </mc:Choice>
              <mc:Fallback>
                <p:oleObj name="think-cell Slide" r:id="rId4" imgW="592" imgH="595" progId="TCLayout.ActiveDocument.1">
                  <p:embed/>
                  <p:pic>
                    <p:nvPicPr>
                      <p:cNvPr id="5" name="Object 4" hidden="1">
                        <a:extLst>
                          <a:ext uri="{FF2B5EF4-FFF2-40B4-BE49-F238E27FC236}">
                            <a16:creationId xmlns:a16="http://schemas.microsoft.com/office/drawing/2014/main" id="{49AFC8A7-40DC-4587-AE97-557A3F371CD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539513E-00E2-4C3B-BBB5-C14670B89102}"/>
              </a:ext>
            </a:extLst>
          </p:cNvPr>
          <p:cNvSpPr>
            <a:spLocks noGrp="1"/>
          </p:cNvSpPr>
          <p:nvPr>
            <p:ph type="title"/>
          </p:nvPr>
        </p:nvSpPr>
        <p:spPr/>
        <p:txBody>
          <a:bodyPr/>
          <a:lstStyle/>
          <a:p>
            <a:r>
              <a:rPr lang="en-US" dirty="0"/>
              <a:t>Locks</a:t>
            </a:r>
          </a:p>
        </p:txBody>
      </p:sp>
      <p:sp>
        <p:nvSpPr>
          <p:cNvPr id="3" name="Subtitle 2">
            <a:extLst>
              <a:ext uri="{FF2B5EF4-FFF2-40B4-BE49-F238E27FC236}">
                <a16:creationId xmlns:a16="http://schemas.microsoft.com/office/drawing/2014/main" id="{BE8B92AB-FFBD-493E-A798-D35FF955794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AA27D53-BB43-4118-9CB8-1A79DC2BE3D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1C03205-2B30-40F8-969F-78F68F173903}"/>
              </a:ext>
            </a:extLst>
          </p:cNvPr>
          <p:cNvSpPr/>
          <p:nvPr/>
        </p:nvSpPr>
        <p:spPr>
          <a:xfrm>
            <a:off x="3609473" y="1234788"/>
            <a:ext cx="8181473" cy="1754326"/>
          </a:xfrm>
          <a:prstGeom prst="rect">
            <a:avLst/>
          </a:prstGeom>
        </p:spPr>
        <p:txBody>
          <a:bodyPr wrap="square">
            <a:spAutoFit/>
          </a:bodyPr>
          <a:lstStyle/>
          <a:p>
            <a:r>
              <a:rPr lang="en-US" dirty="0"/>
              <a:t>When an operation is attempted in the portal and denied because of a lock, an error will display. Notice that there isn’t any information about why the operation failed, so unless you know that a lock is applied on a resource, you might find this failure confusing.</a:t>
            </a:r>
          </a:p>
          <a:p>
            <a:endParaRPr lang="en-US" dirty="0"/>
          </a:p>
          <a:p>
            <a:endParaRPr lang="en-US" dirty="0"/>
          </a:p>
        </p:txBody>
      </p:sp>
      <p:pic>
        <p:nvPicPr>
          <p:cNvPr id="8" name="Picture 7" descr="In this screen shot, deleting a vault has failed because of a read-only lock on the resource. However, the error doesn’t say why the operation failed, so unless I know there’s a lock applied, this failure might be confusing to me.">
            <a:extLst>
              <a:ext uri="{FF2B5EF4-FFF2-40B4-BE49-F238E27FC236}">
                <a16:creationId xmlns:a16="http://schemas.microsoft.com/office/drawing/2014/main" id="{8579A310-69C4-416F-8563-0399E7DDDA9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16222" y="2507652"/>
            <a:ext cx="5687060" cy="2012315"/>
          </a:xfrm>
          <a:prstGeom prst="rect">
            <a:avLst/>
          </a:prstGeom>
          <a:noFill/>
          <a:ln>
            <a:noFill/>
          </a:ln>
        </p:spPr>
      </p:pic>
      <p:sp>
        <p:nvSpPr>
          <p:cNvPr id="6" name="Rectangle 5">
            <a:extLst>
              <a:ext uri="{FF2B5EF4-FFF2-40B4-BE49-F238E27FC236}">
                <a16:creationId xmlns:a16="http://schemas.microsoft.com/office/drawing/2014/main" id="{5CF27606-1614-472D-84DA-050B23CF56EA}"/>
              </a:ext>
            </a:extLst>
          </p:cNvPr>
          <p:cNvSpPr/>
          <p:nvPr/>
        </p:nvSpPr>
        <p:spPr>
          <a:xfrm>
            <a:off x="3609472" y="4519967"/>
            <a:ext cx="8030839" cy="646331"/>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Attempting to delete the Key Vault from the Azure command-line interface (CLI), however, clearly shows that the delete failed because of a lock </a:t>
            </a:r>
            <a:endParaRPr lang="en-US" dirty="0"/>
          </a:p>
        </p:txBody>
      </p:sp>
      <p:pic>
        <p:nvPicPr>
          <p:cNvPr id="9" name="Picture 8" descr="In this screen shot, a delete operation on a vault fails because of a lock. The CLI displays a clear error message notifying  that the failure occurred because of a lock on the resource.">
            <a:extLst>
              <a:ext uri="{FF2B5EF4-FFF2-40B4-BE49-F238E27FC236}">
                <a16:creationId xmlns:a16="http://schemas.microsoft.com/office/drawing/2014/main" id="{000A7215-D309-4D84-B707-4DCB21638D2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309237" y="5166298"/>
            <a:ext cx="5694045" cy="2823210"/>
          </a:xfrm>
          <a:prstGeom prst="rect">
            <a:avLst/>
          </a:prstGeom>
          <a:noFill/>
          <a:ln>
            <a:noFill/>
          </a:ln>
        </p:spPr>
      </p:pic>
    </p:spTree>
    <p:extLst>
      <p:ext uri="{BB962C8B-B14F-4D97-AF65-F5344CB8AC3E}">
        <p14:creationId xmlns:p14="http://schemas.microsoft.com/office/powerpoint/2010/main" val="1549038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897202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3"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1" name="Text Placeholder 2">
            <a:hlinkClick r:id="rId14" action="ppaction://hlinksldjump"/>
            <a:extLst>
              <a:ext uri="{FF2B5EF4-FFF2-40B4-BE49-F238E27FC236}">
                <a16:creationId xmlns:a16="http://schemas.microsoft.com/office/drawing/2014/main" id="{5F5980AA-4390-4335-9F46-8B081A5D0084}"/>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a:t>Azure Policy</a:t>
            </a:r>
          </a:p>
        </p:txBody>
      </p:sp>
      <p:sp>
        <p:nvSpPr>
          <p:cNvPr id="12" name="Text Placeholder 2">
            <a:hlinkClick r:id="rId15" action="ppaction://hlinksldjump"/>
            <a:extLst>
              <a:ext uri="{FF2B5EF4-FFF2-40B4-BE49-F238E27FC236}">
                <a16:creationId xmlns:a16="http://schemas.microsoft.com/office/drawing/2014/main" id="{06AC47A6-B14D-4D0D-847E-42078CE4160A}"/>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a:t>Role-based access control</a:t>
            </a:r>
          </a:p>
        </p:txBody>
      </p:sp>
      <p:sp>
        <p:nvSpPr>
          <p:cNvPr id="14" name="Text Placeholder 2">
            <a:hlinkClick r:id="rId16" action="ppaction://hlinksldjump"/>
            <a:extLst>
              <a:ext uri="{FF2B5EF4-FFF2-40B4-BE49-F238E27FC236}">
                <a16:creationId xmlns:a16="http://schemas.microsoft.com/office/drawing/2014/main" id="{824779FB-E475-4FD8-94DF-733AC3C46B00}"/>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t>Locks</a:t>
            </a:r>
            <a:endParaRPr lang="en-US" dirty="0"/>
          </a:p>
        </p:txBody>
      </p:sp>
      <p:sp>
        <p:nvSpPr>
          <p:cNvPr id="13" name="Text Placeholder 2">
            <a:extLst>
              <a:ext uri="{FF2B5EF4-FFF2-40B4-BE49-F238E27FC236}">
                <a16:creationId xmlns:a16="http://schemas.microsoft.com/office/drawing/2014/main" id="{A2E0C0C0-795A-4C12-9117-DA4D117AD625}"/>
              </a:ext>
            </a:extLst>
          </p:cNvPr>
          <p:cNvSpPr>
            <a:spLocks noGrp="1"/>
          </p:cNvSpPr>
          <p:nvPr>
            <p:custDataLst>
              <p:tags r:id="rId10"/>
            </p:custDataLst>
          </p:nvPr>
        </p:nvSpPr>
        <p:spPr bwMode="gray">
          <a:xfrm>
            <a:off x="4978400" y="3835400"/>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b="1">
                <a:solidFill>
                  <a:schemeClr val="tx2"/>
                </a:solidFill>
              </a:rPr>
              <a:t>Azure Advisor</a:t>
            </a:r>
            <a:endParaRPr lang="en-US" b="1" dirty="0">
              <a:solidFill>
                <a:schemeClr val="tx2"/>
              </a:solidFill>
            </a:endParaRPr>
          </a:p>
        </p:txBody>
      </p:sp>
    </p:spTree>
    <p:extLst>
      <p:ext uri="{BB962C8B-B14F-4D97-AF65-F5344CB8AC3E}">
        <p14:creationId xmlns:p14="http://schemas.microsoft.com/office/powerpoint/2010/main" val="12901025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7383F-E401-4349-A67F-02F641F23B1B}"/>
              </a:ext>
            </a:extLst>
          </p:cNvPr>
          <p:cNvGraphicFramePr>
            <a:graphicFrameLocks noChangeAspect="1"/>
          </p:cNvGraphicFramePr>
          <p:nvPr>
            <p:custDataLst>
              <p:tags r:id="rId2"/>
            </p:custDataLst>
            <p:extLst>
              <p:ext uri="{D42A27DB-BD31-4B8C-83A1-F6EECF244321}">
                <p14:modId xmlns:p14="http://schemas.microsoft.com/office/powerpoint/2010/main" val="79105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23"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489793C-B528-4C0E-8DE0-CF91162F6C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41F2E5AC-5A16-4DD7-BC90-FC1DE21CA8AF}"/>
              </a:ext>
            </a:extLst>
          </p:cNvPr>
          <p:cNvSpPr>
            <a:spLocks noGrp="1"/>
          </p:cNvSpPr>
          <p:nvPr>
            <p:ph type="title"/>
          </p:nvPr>
        </p:nvSpPr>
        <p:spPr/>
        <p:txBody>
          <a:bodyPr/>
          <a:lstStyle/>
          <a:p>
            <a:r>
              <a:rPr lang="en-US" dirty="0"/>
              <a:t>Azure Advisor</a:t>
            </a:r>
          </a:p>
        </p:txBody>
      </p:sp>
      <p:sp>
        <p:nvSpPr>
          <p:cNvPr id="3" name="Subtitle 2">
            <a:extLst>
              <a:ext uri="{FF2B5EF4-FFF2-40B4-BE49-F238E27FC236}">
                <a16:creationId xmlns:a16="http://schemas.microsoft.com/office/drawing/2014/main" id="{5B6BC248-E363-478C-9A3D-CF5CACE1509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F0C83A6-243E-448F-82CB-2E3C650A9DA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47CCD916-97A9-4B33-887C-B5B2D96C94F0}"/>
              </a:ext>
            </a:extLst>
          </p:cNvPr>
          <p:cNvSpPr/>
          <p:nvPr/>
        </p:nvSpPr>
        <p:spPr>
          <a:xfrm>
            <a:off x="3673642" y="1134131"/>
            <a:ext cx="7966670" cy="2031325"/>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Azure Advisor helps you ensure high-availability and performance, control costs, and to secure your Azure resources. Security assistance in Azure Advisor is fed directly from Azure Security Center, but Azure Advisor provides a single view of all recommendations, including the ability to take action on recommendation directly in the Azure Advisor blade.</a:t>
            </a:r>
          </a:p>
          <a:p>
            <a:endParaRPr lang="en-US" dirty="0">
              <a:solidFill>
                <a:srgbClr val="000000"/>
              </a:solidFill>
              <a:latin typeface="inherit"/>
              <a:cs typeface="Times New Roman" panose="02020603050405020304" pitchFamily="18" charset="0"/>
            </a:endParaRPr>
          </a:p>
          <a:p>
            <a:r>
              <a:rPr lang="en-US" dirty="0"/>
              <a:t>To access Azure Advisor, click </a:t>
            </a:r>
            <a:r>
              <a:rPr lang="en-US" b="1" dirty="0"/>
              <a:t>Advisor</a:t>
            </a:r>
            <a:r>
              <a:rPr lang="en-US" dirty="0"/>
              <a:t> in the menu in the Azure portal</a:t>
            </a:r>
          </a:p>
        </p:txBody>
      </p:sp>
      <p:pic>
        <p:nvPicPr>
          <p:cNvPr id="8" name="Picture 7" descr="In this screen shot, Azure Advisor is displayed in the Azure portal. Recommendations are available for high-availability, security, performance, and cost.">
            <a:extLst>
              <a:ext uri="{FF2B5EF4-FFF2-40B4-BE49-F238E27FC236}">
                <a16:creationId xmlns:a16="http://schemas.microsoft.com/office/drawing/2014/main" id="{C3CE5477-9571-4601-B4DC-ED07C6194F3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13447" y="3285415"/>
            <a:ext cx="5687060" cy="3400425"/>
          </a:xfrm>
          <a:prstGeom prst="rect">
            <a:avLst/>
          </a:prstGeom>
          <a:noFill/>
          <a:ln>
            <a:noFill/>
          </a:ln>
        </p:spPr>
      </p:pic>
    </p:spTree>
    <p:extLst>
      <p:ext uri="{BB962C8B-B14F-4D97-AF65-F5344CB8AC3E}">
        <p14:creationId xmlns:p14="http://schemas.microsoft.com/office/powerpoint/2010/main" val="95192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7383F-E401-4349-A67F-02F641F23B1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3"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E827383F-E401-4349-A67F-02F641F23B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489793C-B528-4C0E-8DE0-CF91162F6C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41F2E5AC-5A16-4DD7-BC90-FC1DE21CA8AF}"/>
              </a:ext>
            </a:extLst>
          </p:cNvPr>
          <p:cNvSpPr>
            <a:spLocks noGrp="1"/>
          </p:cNvSpPr>
          <p:nvPr>
            <p:ph type="title"/>
          </p:nvPr>
        </p:nvSpPr>
        <p:spPr/>
        <p:txBody>
          <a:bodyPr/>
          <a:lstStyle/>
          <a:p>
            <a:r>
              <a:rPr lang="en-US" dirty="0"/>
              <a:t>Azure Advisor</a:t>
            </a:r>
          </a:p>
        </p:txBody>
      </p:sp>
      <p:sp>
        <p:nvSpPr>
          <p:cNvPr id="3" name="Subtitle 2">
            <a:extLst>
              <a:ext uri="{FF2B5EF4-FFF2-40B4-BE49-F238E27FC236}">
                <a16:creationId xmlns:a16="http://schemas.microsoft.com/office/drawing/2014/main" id="{5B6BC248-E363-478C-9A3D-CF5CACE1509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F0C83A6-243E-448F-82CB-2E3C650A9DA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47CCD916-97A9-4B33-887C-B5B2D96C94F0}"/>
              </a:ext>
            </a:extLst>
          </p:cNvPr>
          <p:cNvSpPr/>
          <p:nvPr/>
        </p:nvSpPr>
        <p:spPr>
          <a:xfrm>
            <a:off x="3673642" y="1134131"/>
            <a:ext cx="7966670" cy="646331"/>
          </a:xfrm>
          <a:prstGeom prst="rect">
            <a:avLst/>
          </a:prstGeom>
        </p:spPr>
        <p:txBody>
          <a:bodyPr wrap="square">
            <a:spAutoFit/>
          </a:bodyPr>
          <a:lstStyle/>
          <a:p>
            <a:r>
              <a:rPr lang="en-US" dirty="0"/>
              <a:t>Clicking on the Security tile takes you to a view of all security recommendations. </a:t>
            </a:r>
          </a:p>
        </p:txBody>
      </p:sp>
      <p:pic>
        <p:nvPicPr>
          <p:cNvPr id="9" name="Picture 8" descr="In this screen shot, security recommendations are displayed in Azure Advisor. I can choose to view these in Security Center or take action directly in Azure Advisor.">
            <a:extLst>
              <a:ext uri="{FF2B5EF4-FFF2-40B4-BE49-F238E27FC236}">
                <a16:creationId xmlns:a16="http://schemas.microsoft.com/office/drawing/2014/main" id="{8201E716-CC2A-44AD-9840-4D0125C9513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320667" y="1845799"/>
            <a:ext cx="6267122" cy="2790369"/>
          </a:xfrm>
          <a:prstGeom prst="rect">
            <a:avLst/>
          </a:prstGeom>
          <a:noFill/>
          <a:ln>
            <a:noFill/>
          </a:ln>
        </p:spPr>
      </p:pic>
    </p:spTree>
    <p:extLst>
      <p:ext uri="{BB962C8B-B14F-4D97-AF65-F5344CB8AC3E}">
        <p14:creationId xmlns:p14="http://schemas.microsoft.com/office/powerpoint/2010/main" val="345473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7383F-E401-4349-A67F-02F641F23B1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57"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E827383F-E401-4349-A67F-02F641F23B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489793C-B528-4C0E-8DE0-CF91162F6C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41F2E5AC-5A16-4DD7-BC90-FC1DE21CA8AF}"/>
              </a:ext>
            </a:extLst>
          </p:cNvPr>
          <p:cNvSpPr>
            <a:spLocks noGrp="1"/>
          </p:cNvSpPr>
          <p:nvPr>
            <p:ph type="title"/>
          </p:nvPr>
        </p:nvSpPr>
        <p:spPr/>
        <p:txBody>
          <a:bodyPr/>
          <a:lstStyle/>
          <a:p>
            <a:r>
              <a:rPr lang="en-US" dirty="0"/>
              <a:t>Azure Advisor</a:t>
            </a:r>
          </a:p>
        </p:txBody>
      </p:sp>
      <p:sp>
        <p:nvSpPr>
          <p:cNvPr id="3" name="Subtitle 2">
            <a:extLst>
              <a:ext uri="{FF2B5EF4-FFF2-40B4-BE49-F238E27FC236}">
                <a16:creationId xmlns:a16="http://schemas.microsoft.com/office/drawing/2014/main" id="{5B6BC248-E363-478C-9A3D-CF5CACE1509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F0C83A6-243E-448F-82CB-2E3C650A9DA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47CCD916-97A9-4B33-887C-B5B2D96C94F0}"/>
              </a:ext>
            </a:extLst>
          </p:cNvPr>
          <p:cNvSpPr/>
          <p:nvPr/>
        </p:nvSpPr>
        <p:spPr>
          <a:xfrm>
            <a:off x="3673641" y="1134131"/>
            <a:ext cx="8191261" cy="1754326"/>
          </a:xfrm>
          <a:prstGeom prst="rect">
            <a:avLst/>
          </a:prstGeom>
        </p:spPr>
        <p:txBody>
          <a:bodyPr wrap="square">
            <a:spAutoFit/>
          </a:bodyPr>
          <a:lstStyle/>
          <a:p>
            <a:r>
              <a:rPr lang="en-US" dirty="0"/>
              <a:t>From this blade, I can open Security Center to view details on these recommendations, but I can also click on </a:t>
            </a:r>
            <a:r>
              <a:rPr lang="en-US" b="1" dirty="0"/>
              <a:t>Follow Security Center Recommendations</a:t>
            </a:r>
            <a:r>
              <a:rPr lang="en-US" dirty="0"/>
              <a:t> to view and take action directly from within Azure Advisor. When this is clicked, you are taken to a comprehensive list. Click on any of these recommendations for more details and to take action on the recommendation.</a:t>
            </a:r>
          </a:p>
        </p:txBody>
      </p:sp>
      <p:pic>
        <p:nvPicPr>
          <p:cNvPr id="10" name="Picture 9" descr="In this screen shot, details on all security recommendations are displayed in Azure Advisor. Clicking on an individual recommendation will show more details and allow you to take action on that recommendation.">
            <a:extLst>
              <a:ext uri="{FF2B5EF4-FFF2-40B4-BE49-F238E27FC236}">
                <a16:creationId xmlns:a16="http://schemas.microsoft.com/office/drawing/2014/main" id="{4E3BC0BA-D4FF-4A0F-9BE0-E6CFD4E0A29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09954" y="2888457"/>
            <a:ext cx="5694045" cy="3109595"/>
          </a:xfrm>
          <a:prstGeom prst="rect">
            <a:avLst/>
          </a:prstGeom>
          <a:noFill/>
          <a:ln>
            <a:noFill/>
          </a:ln>
        </p:spPr>
      </p:pic>
    </p:spTree>
    <p:extLst>
      <p:ext uri="{BB962C8B-B14F-4D97-AF65-F5344CB8AC3E}">
        <p14:creationId xmlns:p14="http://schemas.microsoft.com/office/powerpoint/2010/main" val="314401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27383F-E401-4349-A67F-02F641F23B1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0"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E827383F-E401-4349-A67F-02F641F23B1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489793C-B528-4C0E-8DE0-CF91162F6C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41F2E5AC-5A16-4DD7-BC90-FC1DE21CA8AF}"/>
              </a:ext>
            </a:extLst>
          </p:cNvPr>
          <p:cNvSpPr>
            <a:spLocks noGrp="1"/>
          </p:cNvSpPr>
          <p:nvPr>
            <p:ph type="title"/>
          </p:nvPr>
        </p:nvSpPr>
        <p:spPr/>
        <p:txBody>
          <a:bodyPr/>
          <a:lstStyle/>
          <a:p>
            <a:r>
              <a:rPr lang="en-US" dirty="0"/>
              <a:t>Azure Advisor</a:t>
            </a:r>
          </a:p>
        </p:txBody>
      </p:sp>
      <p:sp>
        <p:nvSpPr>
          <p:cNvPr id="3" name="Subtitle 2">
            <a:extLst>
              <a:ext uri="{FF2B5EF4-FFF2-40B4-BE49-F238E27FC236}">
                <a16:creationId xmlns:a16="http://schemas.microsoft.com/office/drawing/2014/main" id="{5B6BC248-E363-478C-9A3D-CF5CACE1509B}"/>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8F0C83A6-243E-448F-82CB-2E3C650A9DA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47CCD916-97A9-4B33-887C-B5B2D96C94F0}"/>
              </a:ext>
            </a:extLst>
          </p:cNvPr>
          <p:cNvSpPr/>
          <p:nvPr/>
        </p:nvSpPr>
        <p:spPr>
          <a:xfrm>
            <a:off x="3673641" y="1134131"/>
            <a:ext cx="8191261" cy="923330"/>
          </a:xfrm>
          <a:prstGeom prst="rect">
            <a:avLst/>
          </a:prstGeom>
        </p:spPr>
        <p:txBody>
          <a:bodyPr wrap="square">
            <a:spAutoFit/>
          </a:bodyPr>
          <a:lstStyle/>
          <a:p>
            <a:r>
              <a:rPr lang="en-US" dirty="0"/>
              <a:t>An individual recommendation is shown. You can also see the steps to take to address the recommendation, and a list of Azure resources affected by the recommendation.</a:t>
            </a:r>
          </a:p>
        </p:txBody>
      </p:sp>
      <p:pic>
        <p:nvPicPr>
          <p:cNvPr id="9" name="Picture 8" descr="In this screen shot, a specific recommendation is shown. You can see steps to take to address the recommendation, and a list of affected resources.">
            <a:extLst>
              <a:ext uri="{FF2B5EF4-FFF2-40B4-BE49-F238E27FC236}">
                <a16:creationId xmlns:a16="http://schemas.microsoft.com/office/drawing/2014/main" id="{6BA88F50-969C-4874-8ACE-09259C83C756}"/>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929233" y="2213894"/>
            <a:ext cx="5680075" cy="4130675"/>
          </a:xfrm>
          <a:prstGeom prst="rect">
            <a:avLst/>
          </a:prstGeom>
          <a:noFill/>
          <a:ln>
            <a:noFill/>
          </a:ln>
        </p:spPr>
      </p:pic>
    </p:spTree>
    <p:extLst>
      <p:ext uri="{BB962C8B-B14F-4D97-AF65-F5344CB8AC3E}">
        <p14:creationId xmlns:p14="http://schemas.microsoft.com/office/powerpoint/2010/main" val="1743254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4889613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0"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614613"/>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b="1" dirty="0">
                <a:solidFill>
                  <a:schemeClr val="tx2"/>
                </a:solidFill>
              </a:rPr>
              <a:t>Azure Policy</a:t>
            </a:r>
          </a:p>
        </p:txBody>
      </p:sp>
      <p:sp>
        <p:nvSpPr>
          <p:cNvPr id="9" name="Text Placeholder 2">
            <a:hlinkClick r:id="rId14" action="ppaction://hlinksldjump"/>
            <a:extLst>
              <a:ext uri="{FF2B5EF4-FFF2-40B4-BE49-F238E27FC236}">
                <a16:creationId xmlns:a16="http://schemas.microsoft.com/office/drawing/2014/main" id="{9A10DBDD-221A-4392-8BD8-22241DEF0726}"/>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lvl="0"/>
            <a:r>
              <a:rPr lang="en-US" dirty="0"/>
              <a:t>Role-based access control</a:t>
            </a:r>
          </a:p>
        </p:txBody>
      </p:sp>
      <p:sp>
        <p:nvSpPr>
          <p:cNvPr id="10" name="Text Placeholder 2">
            <a:hlinkClick r:id="rId15" action="ppaction://hlinksldjump"/>
            <a:extLst>
              <a:ext uri="{FF2B5EF4-FFF2-40B4-BE49-F238E27FC236}">
                <a16:creationId xmlns:a16="http://schemas.microsoft.com/office/drawing/2014/main" id="{693B0C20-65B1-4BF8-86FC-16F3EF6D17F3}"/>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Locks</a:t>
            </a:r>
          </a:p>
        </p:txBody>
      </p:sp>
      <p:sp>
        <p:nvSpPr>
          <p:cNvPr id="11" name="Text Placeholder 2">
            <a:hlinkClick r:id="rId16" action="ppaction://hlinksldjump"/>
            <a:extLst>
              <a:ext uri="{FF2B5EF4-FFF2-40B4-BE49-F238E27FC236}">
                <a16:creationId xmlns:a16="http://schemas.microsoft.com/office/drawing/2014/main" id="{DEFC5D16-2DC7-4AA5-84C5-04E4677D4C86}"/>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dirty="0"/>
              <a:t>Azure Advisor</a:t>
            </a:r>
            <a:endParaRPr lang="en-US" dirty="0"/>
          </a:p>
        </p:txBody>
      </p:sp>
    </p:spTree>
    <p:extLst>
      <p:ext uri="{BB962C8B-B14F-4D97-AF65-F5344CB8AC3E}">
        <p14:creationId xmlns:p14="http://schemas.microsoft.com/office/powerpoint/2010/main" val="157460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extLst>
              <p:ext uri="{D42A27DB-BD31-4B8C-83A1-F6EECF244321}">
                <p14:modId xmlns:p14="http://schemas.microsoft.com/office/powerpoint/2010/main" val="1323707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DCE88219-8C60-4DB2-AD80-A3C476FBE718}"/>
              </a:ext>
            </a:extLst>
          </p:cNvPr>
          <p:cNvSpPr/>
          <p:nvPr/>
        </p:nvSpPr>
        <p:spPr>
          <a:xfrm>
            <a:off x="3689684" y="1180783"/>
            <a:ext cx="7950628" cy="2585323"/>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Azure Policy allows you to define rules that are applied when Azure resources are created and managed.</a:t>
            </a:r>
          </a:p>
          <a:p>
            <a:endParaRPr lang="en-US" dirty="0">
              <a:solidFill>
                <a:srgbClr val="000000"/>
              </a:solidFill>
              <a:latin typeface="inherit"/>
              <a:cs typeface="Times New Roman" panose="02020603050405020304" pitchFamily="18" charset="0"/>
            </a:endParaRPr>
          </a:p>
          <a:p>
            <a:r>
              <a:rPr lang="en-US" dirty="0"/>
              <a:t>To access Azure Policy, type </a:t>
            </a:r>
            <a:r>
              <a:rPr lang="en-US" b="1" dirty="0"/>
              <a:t>policy</a:t>
            </a:r>
            <a:r>
              <a:rPr lang="en-US" dirty="0"/>
              <a:t> in the search box in the Azure portal and click on </a:t>
            </a:r>
            <a:r>
              <a:rPr lang="en-US" b="1" dirty="0"/>
              <a:t>Policy</a:t>
            </a:r>
            <a:r>
              <a:rPr lang="en-US" dirty="0"/>
              <a:t>. Alternatively, you can click on </a:t>
            </a:r>
            <a:r>
              <a:rPr lang="en-US" b="1" dirty="0"/>
              <a:t>All Services</a:t>
            </a:r>
            <a:r>
              <a:rPr lang="en-US" dirty="0"/>
              <a:t> and search for “policy” in the list. </a:t>
            </a:r>
          </a:p>
          <a:p>
            <a:r>
              <a:rPr lang="en-US" dirty="0"/>
              <a:t>For example, you can create a policy that specifies that only a certain size VM can be created and that the VMs must be created in the South Central US region</a:t>
            </a:r>
          </a:p>
        </p:txBody>
      </p:sp>
      <p:pic>
        <p:nvPicPr>
          <p:cNvPr id="8" name="Picture 7" descr="In this screen shot, Azure Policy is displayed in the Azure portal. This Overview blade shows the policy compliance across your Azure subscription by default. You can scope it to a resource group as well.">
            <a:extLst>
              <a:ext uri="{FF2B5EF4-FFF2-40B4-BE49-F238E27FC236}">
                <a16:creationId xmlns:a16="http://schemas.microsoft.com/office/drawing/2014/main" id="{2B156DCB-BB24-4FB2-B518-2EE784AB59C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95327" y="3784282"/>
            <a:ext cx="5634355" cy="3785870"/>
          </a:xfrm>
          <a:prstGeom prst="rect">
            <a:avLst/>
          </a:prstGeom>
          <a:noFill/>
          <a:ln>
            <a:noFill/>
          </a:ln>
        </p:spPr>
      </p:pic>
    </p:spTree>
    <p:extLst>
      <p:ext uri="{BB962C8B-B14F-4D97-AF65-F5344CB8AC3E}">
        <p14:creationId xmlns:p14="http://schemas.microsoft.com/office/powerpoint/2010/main" val="389721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DC31F262-4ACB-4DE5-91FE-E3A04B2F023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DCE88219-8C60-4DB2-AD80-A3C476FBE718}"/>
              </a:ext>
            </a:extLst>
          </p:cNvPr>
          <p:cNvSpPr/>
          <p:nvPr/>
        </p:nvSpPr>
        <p:spPr>
          <a:xfrm>
            <a:off x="3689684" y="1196825"/>
            <a:ext cx="7950628" cy="646331"/>
          </a:xfrm>
          <a:prstGeom prst="rect">
            <a:avLst/>
          </a:prstGeom>
        </p:spPr>
        <p:txBody>
          <a:bodyPr wrap="square">
            <a:spAutoFit/>
          </a:bodyPr>
          <a:lstStyle/>
          <a:p>
            <a:r>
              <a:rPr lang="en-US" dirty="0"/>
              <a:t>By clicking on the non-compliant item, you can see the full details of what is and isn’t within policy</a:t>
            </a:r>
          </a:p>
        </p:txBody>
      </p:sp>
      <p:pic>
        <p:nvPicPr>
          <p:cNvPr id="10" name="Picture 9" descr="In this screen shot, you can see all of the policies from Azure Security Center that this resource isn’t in compliance with.">
            <a:extLst>
              <a:ext uri="{FF2B5EF4-FFF2-40B4-BE49-F238E27FC236}">
                <a16:creationId xmlns:a16="http://schemas.microsoft.com/office/drawing/2014/main" id="{33CC7CC0-0C3F-4A65-B263-5BA411E7A38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271068" y="1838147"/>
            <a:ext cx="5660390" cy="4627880"/>
          </a:xfrm>
          <a:prstGeom prst="rect">
            <a:avLst/>
          </a:prstGeom>
          <a:noFill/>
          <a:ln>
            <a:noFill/>
          </a:ln>
        </p:spPr>
      </p:pic>
    </p:spTree>
    <p:extLst>
      <p:ext uri="{BB962C8B-B14F-4D97-AF65-F5344CB8AC3E}">
        <p14:creationId xmlns:p14="http://schemas.microsoft.com/office/powerpoint/2010/main" val="2961657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2"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DC31F262-4ACB-4DE5-91FE-E3A04B2F023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DCE88219-8C60-4DB2-AD80-A3C476FBE718}"/>
              </a:ext>
            </a:extLst>
          </p:cNvPr>
          <p:cNvSpPr/>
          <p:nvPr/>
        </p:nvSpPr>
        <p:spPr>
          <a:xfrm>
            <a:off x="3689684" y="417724"/>
            <a:ext cx="7950628" cy="646331"/>
          </a:xfrm>
          <a:prstGeom prst="rect">
            <a:avLst/>
          </a:prstGeom>
        </p:spPr>
        <p:txBody>
          <a:bodyPr wrap="square">
            <a:spAutoFit/>
          </a:bodyPr>
          <a:lstStyle/>
          <a:p>
            <a:r>
              <a:rPr lang="en-US" dirty="0"/>
              <a:t>By clicking on the non-compliant item, you can see the full details of what is and isn’t within policy.</a:t>
            </a:r>
          </a:p>
        </p:txBody>
      </p:sp>
      <p:pic>
        <p:nvPicPr>
          <p:cNvPr id="10" name="Picture 9" descr="In this screen shot, you can see all of the policies from Azure Security Center that this resource isn’t in compliance with.">
            <a:extLst>
              <a:ext uri="{FF2B5EF4-FFF2-40B4-BE49-F238E27FC236}">
                <a16:creationId xmlns:a16="http://schemas.microsoft.com/office/drawing/2014/main" id="{33CC7CC0-0C3F-4A65-B263-5BA411E7A38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137440" y="3071778"/>
            <a:ext cx="5660390" cy="4627880"/>
          </a:xfrm>
          <a:prstGeom prst="rect">
            <a:avLst/>
          </a:prstGeom>
          <a:noFill/>
          <a:ln>
            <a:noFill/>
          </a:ln>
        </p:spPr>
      </p:pic>
      <p:sp>
        <p:nvSpPr>
          <p:cNvPr id="8" name="Rectangle 7">
            <a:extLst>
              <a:ext uri="{FF2B5EF4-FFF2-40B4-BE49-F238E27FC236}">
                <a16:creationId xmlns:a16="http://schemas.microsoft.com/office/drawing/2014/main" id="{E3644D77-764C-4945-907D-9AA7654B8374}"/>
              </a:ext>
            </a:extLst>
          </p:cNvPr>
          <p:cNvSpPr/>
          <p:nvPr/>
        </p:nvSpPr>
        <p:spPr>
          <a:xfrm>
            <a:off x="3689683" y="1279900"/>
            <a:ext cx="8263177" cy="1754326"/>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Notice that the title of this item is ASC Default followed by a subscription ID. ASC Default is actually a collection of multiple policies that are defined by Azure Security Center. </a:t>
            </a:r>
            <a:r>
              <a:rPr lang="en-US" dirty="0"/>
              <a:t>Azure Policy makes it easy to impose a full suite of policies by combining them into a group called an </a:t>
            </a:r>
            <a:r>
              <a:rPr lang="en-US" i="1" dirty="0"/>
              <a:t>initiative</a:t>
            </a:r>
            <a:r>
              <a:rPr lang="en-US" dirty="0"/>
              <a:t>. By defining an initiative, you can easily define complex rules that ensure governance of your company’s policies.</a:t>
            </a:r>
          </a:p>
          <a:p>
            <a:endParaRPr lang="en-US" dirty="0"/>
          </a:p>
        </p:txBody>
      </p:sp>
    </p:spTree>
    <p:extLst>
      <p:ext uri="{BB962C8B-B14F-4D97-AF65-F5344CB8AC3E}">
        <p14:creationId xmlns:p14="http://schemas.microsoft.com/office/powerpoint/2010/main" val="206795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6"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DC31F262-4ACB-4DE5-91FE-E3A04B2F023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E3644D77-764C-4945-907D-9AA7654B8374}"/>
              </a:ext>
            </a:extLst>
          </p:cNvPr>
          <p:cNvSpPr/>
          <p:nvPr/>
        </p:nvSpPr>
        <p:spPr>
          <a:xfrm>
            <a:off x="3689683" y="1279900"/>
            <a:ext cx="8263177" cy="923330"/>
          </a:xfrm>
          <a:prstGeom prst="rect">
            <a:avLst/>
          </a:prstGeom>
        </p:spPr>
        <p:txBody>
          <a:bodyPr wrap="square">
            <a:spAutoFit/>
          </a:bodyPr>
          <a:lstStyle/>
          <a:p>
            <a:r>
              <a:rPr lang="en-US" dirty="0"/>
              <a:t>You can assign a new policy either by selecting a policy from a list of included policies, or by creating your own policy. To assign a policy from the list of included policies, click on </a:t>
            </a:r>
            <a:r>
              <a:rPr lang="en-US" b="1" dirty="0"/>
              <a:t>Assignments</a:t>
            </a:r>
            <a:r>
              <a:rPr lang="en-US" dirty="0"/>
              <a:t> and then click </a:t>
            </a:r>
            <a:r>
              <a:rPr lang="en-US" b="1" dirty="0"/>
              <a:t>Assign Policy</a:t>
            </a:r>
            <a:endParaRPr lang="en-US" dirty="0"/>
          </a:p>
        </p:txBody>
      </p:sp>
      <p:pic>
        <p:nvPicPr>
          <p:cNvPr id="11" name="Picture 10" descr="In this screen shot, an included policy is being assigned using the Assignments blade.">
            <a:extLst>
              <a:ext uri="{FF2B5EF4-FFF2-40B4-BE49-F238E27FC236}">
                <a16:creationId xmlns:a16="http://schemas.microsoft.com/office/drawing/2014/main" id="{7D99589B-5C6B-4BE8-81BB-0FB0AAC468C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34168" y="2522517"/>
            <a:ext cx="5661660" cy="2766695"/>
          </a:xfrm>
          <a:prstGeom prst="rect">
            <a:avLst/>
          </a:prstGeom>
          <a:noFill/>
          <a:ln>
            <a:noFill/>
          </a:ln>
        </p:spPr>
      </p:pic>
    </p:spTree>
    <p:extLst>
      <p:ext uri="{BB962C8B-B14F-4D97-AF65-F5344CB8AC3E}">
        <p14:creationId xmlns:p14="http://schemas.microsoft.com/office/powerpoint/2010/main" val="3672161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DC31F262-4ACB-4DE5-91FE-E3A04B2F023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E3644D77-764C-4945-907D-9AA7654B8374}"/>
              </a:ext>
            </a:extLst>
          </p:cNvPr>
          <p:cNvSpPr/>
          <p:nvPr/>
        </p:nvSpPr>
        <p:spPr>
          <a:xfrm>
            <a:off x="3689683" y="333416"/>
            <a:ext cx="8263177" cy="369332"/>
          </a:xfrm>
          <a:prstGeom prst="rect">
            <a:avLst/>
          </a:prstGeom>
        </p:spPr>
        <p:txBody>
          <a:bodyPr wrap="square">
            <a:spAutoFit/>
          </a:bodyPr>
          <a:lstStyle/>
          <a:p>
            <a:r>
              <a:rPr lang="en-US" dirty="0"/>
              <a:t>Click the ellipses next to Policy Definition to select a policy.</a:t>
            </a:r>
          </a:p>
        </p:txBody>
      </p:sp>
      <p:pic>
        <p:nvPicPr>
          <p:cNvPr id="9" name="Picture 8" descr="In this screen shot, a new policy is being assigned. You can choose the policy to assign by clicking the button next to Policy Definition.">
            <a:extLst>
              <a:ext uri="{FF2B5EF4-FFF2-40B4-BE49-F238E27FC236}">
                <a16:creationId xmlns:a16="http://schemas.microsoft.com/office/drawing/2014/main" id="{C73F6467-0E47-4205-95FA-F0B93F53D16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85678" y="734832"/>
            <a:ext cx="5671185" cy="2492375"/>
          </a:xfrm>
          <a:prstGeom prst="rect">
            <a:avLst/>
          </a:prstGeom>
          <a:noFill/>
          <a:ln>
            <a:noFill/>
          </a:ln>
        </p:spPr>
      </p:pic>
      <p:sp>
        <p:nvSpPr>
          <p:cNvPr id="5" name="Rectangle 4">
            <a:extLst>
              <a:ext uri="{FF2B5EF4-FFF2-40B4-BE49-F238E27FC236}">
                <a16:creationId xmlns:a16="http://schemas.microsoft.com/office/drawing/2014/main" id="{1A195599-1C2E-44ED-96FC-270740943ABB}"/>
              </a:ext>
            </a:extLst>
          </p:cNvPr>
          <p:cNvSpPr/>
          <p:nvPr/>
        </p:nvSpPr>
        <p:spPr>
          <a:xfrm>
            <a:off x="3689683" y="3241289"/>
            <a:ext cx="8069180" cy="923330"/>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In this case, you apply a policy that will ensure that any App Service app that gets created has diagnostic logging enabled. </a:t>
            </a:r>
            <a:r>
              <a:rPr lang="en-US" dirty="0">
                <a:solidFill>
                  <a:srgbClr val="000000"/>
                </a:solidFill>
                <a:latin typeface="inherit"/>
                <a:cs typeface="Times New Roman" panose="02020603050405020304" pitchFamily="18" charset="0"/>
              </a:rPr>
              <a:t>You can do that by entering </a:t>
            </a:r>
            <a:r>
              <a:rPr lang="en-US" b="1" dirty="0">
                <a:solidFill>
                  <a:srgbClr val="000000"/>
                </a:solidFill>
                <a:latin typeface="inherit"/>
                <a:cs typeface="Times New Roman" panose="02020603050405020304" pitchFamily="18" charset="0"/>
              </a:rPr>
              <a:t>app service </a:t>
            </a:r>
            <a:r>
              <a:rPr lang="en-US" dirty="0">
                <a:solidFill>
                  <a:srgbClr val="000000"/>
                </a:solidFill>
                <a:latin typeface="inherit"/>
                <a:cs typeface="Times New Roman" panose="02020603050405020304" pitchFamily="18" charset="0"/>
              </a:rPr>
              <a:t>in the search box, and selecting the built-in policy that applies to that policy</a:t>
            </a:r>
          </a:p>
        </p:txBody>
      </p:sp>
      <p:pic>
        <p:nvPicPr>
          <p:cNvPr id="12" name="Picture 11" descr="In this screen shot, a built-in policy definition included with Azure Policy is being added to a policy assignment.">
            <a:extLst>
              <a:ext uri="{FF2B5EF4-FFF2-40B4-BE49-F238E27FC236}">
                <a16:creationId xmlns:a16="http://schemas.microsoft.com/office/drawing/2014/main" id="{E64D699B-CF70-4841-82B5-07D7CD5A6A27}"/>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986313" y="4164619"/>
            <a:ext cx="5670550" cy="3116580"/>
          </a:xfrm>
          <a:prstGeom prst="rect">
            <a:avLst/>
          </a:prstGeom>
          <a:noFill/>
          <a:ln>
            <a:noFill/>
          </a:ln>
        </p:spPr>
      </p:pic>
    </p:spTree>
    <p:extLst>
      <p:ext uri="{BB962C8B-B14F-4D97-AF65-F5344CB8AC3E}">
        <p14:creationId xmlns:p14="http://schemas.microsoft.com/office/powerpoint/2010/main" val="3274916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C31F262-4ACB-4DE5-91FE-E3A04B2F023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4"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DC31F262-4ACB-4DE5-91FE-E3A04B2F023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EB5B0AC9-6414-4017-B997-0D20BCA9D0B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9090204-CBDF-4F45-8E1B-998C4F4E907F}"/>
              </a:ext>
            </a:extLst>
          </p:cNvPr>
          <p:cNvSpPr>
            <a:spLocks noGrp="1"/>
          </p:cNvSpPr>
          <p:nvPr>
            <p:ph type="title"/>
          </p:nvPr>
        </p:nvSpPr>
        <p:spPr/>
        <p:txBody>
          <a:bodyPr/>
          <a:lstStyle/>
          <a:p>
            <a:r>
              <a:rPr lang="en-US" cap="small" dirty="0"/>
              <a:t>Azure Policy</a:t>
            </a:r>
            <a:br>
              <a:rPr lang="en-US" cap="small" dirty="0"/>
            </a:br>
            <a:endParaRPr lang="en-US" dirty="0"/>
          </a:p>
        </p:txBody>
      </p:sp>
      <p:sp>
        <p:nvSpPr>
          <p:cNvPr id="3" name="Subtitle 2">
            <a:extLst>
              <a:ext uri="{FF2B5EF4-FFF2-40B4-BE49-F238E27FC236}">
                <a16:creationId xmlns:a16="http://schemas.microsoft.com/office/drawing/2014/main" id="{DADBF844-F802-41AD-902A-09B6981BA122}"/>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704582F7-83CF-4EBE-9533-9FFD79D04B4C}"/>
              </a:ext>
            </a:extLst>
          </p:cNvPr>
          <p:cNvSpPr>
            <a:spLocks noGrp="1"/>
          </p:cNvSpPr>
          <p:nvPr>
            <p:ph type="body" sz="quarter" idx="17"/>
          </p:nvPr>
        </p:nvSpPr>
        <p:spPr/>
        <p:txBody>
          <a:bodyPr/>
          <a:lstStyle/>
          <a:p>
            <a:endParaRPr lang="en-US"/>
          </a:p>
        </p:txBody>
      </p:sp>
      <p:sp>
        <p:nvSpPr>
          <p:cNvPr id="10" name="Rectangle 9">
            <a:extLst>
              <a:ext uri="{FF2B5EF4-FFF2-40B4-BE49-F238E27FC236}">
                <a16:creationId xmlns:a16="http://schemas.microsoft.com/office/drawing/2014/main" id="{1DE35F2E-60F6-4C8E-A132-3766CCD831E3}"/>
              </a:ext>
            </a:extLst>
          </p:cNvPr>
          <p:cNvSpPr/>
          <p:nvPr/>
        </p:nvSpPr>
        <p:spPr>
          <a:xfrm>
            <a:off x="3689682" y="1265965"/>
            <a:ext cx="7950629" cy="923330"/>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The effect of this particular policy is Audit, meaning that if the policy isn’t in compliance, a warning will appear in the portal, but it will still allow the resource to be created.</a:t>
            </a:r>
            <a:endParaRPr lang="en-US" sz="1600" dirty="0">
              <a:effectLst/>
              <a:latin typeface="Times New Roman" panose="02020603050405020304" pitchFamily="18" charset="0"/>
              <a:ea typeface="Times New Roman" panose="02020603050405020304" pitchFamily="18" charset="0"/>
            </a:endParaRPr>
          </a:p>
        </p:txBody>
      </p:sp>
      <p:pic>
        <p:nvPicPr>
          <p:cNvPr id="13" name="Picture 12" descr="In this screen shot, the policy assignment is being completed. Notice that the effect is Audit, meaning the policy will cause a warning to be displayed in the portal for non-compliance.">
            <a:extLst>
              <a:ext uri="{FF2B5EF4-FFF2-40B4-BE49-F238E27FC236}">
                <a16:creationId xmlns:a16="http://schemas.microsoft.com/office/drawing/2014/main" id="{AA7A93F8-2AAA-40CF-B0CB-2C4C4018B56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56576" y="2189295"/>
            <a:ext cx="5647690" cy="4972685"/>
          </a:xfrm>
          <a:prstGeom prst="rect">
            <a:avLst/>
          </a:prstGeom>
          <a:noFill/>
          <a:ln>
            <a:noFill/>
          </a:ln>
        </p:spPr>
      </p:pic>
    </p:spTree>
    <p:extLst>
      <p:ext uri="{BB962C8B-B14F-4D97-AF65-F5344CB8AC3E}">
        <p14:creationId xmlns:p14="http://schemas.microsoft.com/office/powerpoint/2010/main" val="1547914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2-01 10:45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9.xml><?xml version="1.0" encoding="utf-8"?>
<p:tagLst xmlns:a="http://schemas.openxmlformats.org/drawingml/2006/main" xmlns:r="http://schemas.openxmlformats.org/officeDocument/2006/relationships" xmlns:p="http://schemas.openxmlformats.org/presentationml/2006/main">
  <p:tag name="SHAPENAME" val="TopLin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LogoImage"/>
</p:tagLst>
</file>

<file path=ppt/tags/tag141.xml><?xml version="1.0" encoding="utf-8"?>
<p:tagLst xmlns:a="http://schemas.openxmlformats.org/drawingml/2006/main" xmlns:r="http://schemas.openxmlformats.org/officeDocument/2006/relationships" xmlns:p="http://schemas.openxmlformats.org/presentationml/2006/main">
  <p:tag name="SHAPENAME" val="5. Sourc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6.xml><?xml version="1.0" encoding="utf-8"?>
<p:tagLst xmlns:a="http://schemas.openxmlformats.org/drawingml/2006/main" xmlns:r="http://schemas.openxmlformats.org/officeDocument/2006/relationships" xmlns:p="http://schemas.openxmlformats.org/presentationml/2006/main">
  <p:tag name="SHAPENAME" val="TopLine"/>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Grid"/>
</p:tagLst>
</file>

<file path=ppt/tags/tag14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
</p:tagLst>
</file>

<file path=ppt/tags/tag152.xml><?xml version="1.0" encoding="utf-8"?>
<p:tagLst xmlns:a="http://schemas.openxmlformats.org/drawingml/2006/main" xmlns:r="http://schemas.openxmlformats.org/officeDocument/2006/relationships" xmlns:p="http://schemas.openxmlformats.org/presentationml/2006/main">
  <p:tag name="NAME" val="Moon"/>
</p:tagLst>
</file>

<file path=ppt/tags/tag153.xml><?xml version="1.0" encoding="utf-8"?>
<p:tagLst xmlns:a="http://schemas.openxmlformats.org/drawingml/2006/main" xmlns:r="http://schemas.openxmlformats.org/officeDocument/2006/relationships" xmlns:p="http://schemas.openxmlformats.org/presentationml/2006/main">
  <p:tag name="NAME" val="Moon"/>
</p:tagLst>
</file>

<file path=ppt/tags/tag154.xml><?xml version="1.0" encoding="utf-8"?>
<p:tagLst xmlns:a="http://schemas.openxmlformats.org/drawingml/2006/main" xmlns:r="http://schemas.openxmlformats.org/officeDocument/2006/relationships" xmlns:p="http://schemas.openxmlformats.org/presentationml/2006/main">
  <p:tag name="NAME" val="Moon"/>
</p:tagLst>
</file>

<file path=ppt/tags/tag155.xml><?xml version="1.0" encoding="utf-8"?>
<p:tagLst xmlns:a="http://schemas.openxmlformats.org/drawingml/2006/main" xmlns:r="http://schemas.openxmlformats.org/officeDocument/2006/relationships" xmlns:p="http://schemas.openxmlformats.org/presentationml/2006/main">
  <p:tag name="ANGLE" val="5"/>
</p:tagLst>
</file>

<file path=ppt/tags/tag156.xml><?xml version="1.0" encoding="utf-8"?>
<p:tagLst xmlns:a="http://schemas.openxmlformats.org/drawingml/2006/main" xmlns:r="http://schemas.openxmlformats.org/officeDocument/2006/relationships" xmlns:p="http://schemas.openxmlformats.org/presentationml/2006/main">
  <p:tag name="ANGLE" val="5"/>
</p:tagLst>
</file>

<file path=ppt/tags/tag157.xml><?xml version="1.0" encoding="utf-8"?>
<p:tagLst xmlns:a="http://schemas.openxmlformats.org/drawingml/2006/main" xmlns:r="http://schemas.openxmlformats.org/officeDocument/2006/relationships" xmlns:p="http://schemas.openxmlformats.org/presentationml/2006/main">
  <p:tag name="ANGLE" val="4"/>
</p:tagLst>
</file>

<file path=ppt/tags/tag158.xml><?xml version="1.0" encoding="utf-8"?>
<p:tagLst xmlns:a="http://schemas.openxmlformats.org/drawingml/2006/main" xmlns:r="http://schemas.openxmlformats.org/officeDocument/2006/relationships" xmlns:p="http://schemas.openxmlformats.org/presentationml/2006/main">
  <p:tag name="ANGLE" val="4"/>
</p:tagLst>
</file>

<file path=ppt/tags/tag159.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3"/>
</p:tagLst>
</file>

<file path=ppt/tags/tag161.xml><?xml version="1.0" encoding="utf-8"?>
<p:tagLst xmlns:a="http://schemas.openxmlformats.org/drawingml/2006/main" xmlns:r="http://schemas.openxmlformats.org/officeDocument/2006/relationships" xmlns:p="http://schemas.openxmlformats.org/presentationml/2006/main">
  <p:tag name="ANGLE" val="2"/>
</p:tagLst>
</file>

<file path=ppt/tags/tag162.xml><?xml version="1.0" encoding="utf-8"?>
<p:tagLst xmlns:a="http://schemas.openxmlformats.org/drawingml/2006/main" xmlns:r="http://schemas.openxmlformats.org/officeDocument/2006/relationships" xmlns:p="http://schemas.openxmlformats.org/presentationml/2006/main">
  <p:tag name="ANGLE" val="2"/>
</p:tagLst>
</file>

<file path=ppt/tags/tag163.xml><?xml version="1.0" encoding="utf-8"?>
<p:tagLst xmlns:a="http://schemas.openxmlformats.org/drawingml/2006/main" xmlns:r="http://schemas.openxmlformats.org/officeDocument/2006/relationships" xmlns:p="http://schemas.openxmlformats.org/presentationml/2006/main">
  <p:tag name="ANGLE" val="1"/>
</p:tagLst>
</file>

<file path=ppt/tags/tag164.xml><?xml version="1.0" encoding="utf-8"?>
<p:tagLst xmlns:a="http://schemas.openxmlformats.org/drawingml/2006/main" xmlns:r="http://schemas.openxmlformats.org/officeDocument/2006/relationships" xmlns:p="http://schemas.openxmlformats.org/presentationml/2006/main">
  <p:tag name="ANGLE" val="1"/>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7.xml><?xml version="1.0" encoding="utf-8"?>
<p:tagLst xmlns:a="http://schemas.openxmlformats.org/drawingml/2006/main" xmlns:r="http://schemas.openxmlformats.org/officeDocument/2006/relationships" xmlns:p="http://schemas.openxmlformats.org/presentationml/2006/main">
  <p:tag name="SHAPENAME" val="LogoImag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Subtitle"/>
</p:tagLst>
</file>

<file path=ppt/tags/tag171.xml><?xml version="1.0" encoding="utf-8"?>
<p:tagLst xmlns:a="http://schemas.openxmlformats.org/drawingml/2006/main" xmlns:r="http://schemas.openxmlformats.org/officeDocument/2006/relationships" xmlns:p="http://schemas.openxmlformats.org/presentationml/2006/main">
  <p:tag name="SHAPENAME" val="Title"/>
</p:tagLst>
</file>

<file path=ppt/tags/tag17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xml><?xml version="1.0" encoding="utf-8"?>
<p:tagLst xmlns:a="http://schemas.openxmlformats.org/drawingml/2006/main" xmlns:r="http://schemas.openxmlformats.org/officeDocument/2006/relationships" xmlns:p="http://schemas.openxmlformats.org/presentationml/2006/main">
  <p:tag name="SHAPENAME" val="5. Source"/>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6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9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5.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6.xml><?xml version="1.0" encoding="utf-8"?>
<p:tagLst xmlns:a="http://schemas.openxmlformats.org/drawingml/2006/main" xmlns:r="http://schemas.openxmlformats.org/officeDocument/2006/relationships" xmlns:p="http://schemas.openxmlformats.org/presentationml/2006/main">
  <p:tag name="SHAPENAME" val="TopLin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SHAPENAME" val="LogoImag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321.xml><?xml version="1.0" encoding="utf-8"?>
<p:tagLst xmlns:a="http://schemas.openxmlformats.org/drawingml/2006/main" xmlns:r="http://schemas.openxmlformats.org/officeDocument/2006/relationships" xmlns:p="http://schemas.openxmlformats.org/presentationml/2006/main">
  <p:tag name="SHAPENAME" val="ClientLogo"/>
</p:tagLst>
</file>

<file path=ppt/tags/tag3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3.xml><?xml version="1.0" encoding="utf-8"?>
<p:tagLst xmlns:a="http://schemas.openxmlformats.org/drawingml/2006/main" xmlns:r="http://schemas.openxmlformats.org/officeDocument/2006/relationships" xmlns:p="http://schemas.openxmlformats.org/presentationml/2006/main">
  <p:tag name="SHAPENAME" val="Subtitle"/>
</p:tagLst>
</file>

<file path=ppt/tags/tag324.xml><?xml version="1.0" encoding="utf-8"?>
<p:tagLst xmlns:a="http://schemas.openxmlformats.org/drawingml/2006/main" xmlns:r="http://schemas.openxmlformats.org/officeDocument/2006/relationships" xmlns:p="http://schemas.openxmlformats.org/presentationml/2006/main">
  <p:tag name="SHAPENAME" val="Titl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dz9XNU4EM40CnztqwcQJiA"/>
</p:tagLst>
</file>

<file path=ppt/tags/tag3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WHO0CyCvT9Kh8.7VOzXDQ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tjeco1TT8x0QL3pROVSce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QykWGX701QQiUGANwNDw7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OVA.Ci7NzBdMhOsIy_W6B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5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ZM81PngsUXZQ4ZDQyxQbD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JyPIdLA8523UBR6mYMzyz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QU6B95EMhBdBB._C21GNVg"/>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oP73R5hyqEMoGK6tn7LP4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EtWLMmIF7fanUXedj_4VV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ZM81PngsUXZQ4ZDQyxQbDw"/>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JyPIdLA8523UBR6mYMzyzQ"/>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y0Plljl0c1G9BqLutZmYW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yilvsLYCq5QhRvuFjgiBM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ZM81PngsUXZQ4ZDQyxQbDw"/>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JyPIdLA8523UBR6mYMzyzQ"/>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y0Plljl0c1G9BqLutZmYWQ"/>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boTpgB9wrAvy00rx5vp5x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7roOvrP9M.959tBgZ96sH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7roOvrP9M.959tBgZ96sHQ"/>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7roOvrP9M.959tBgZ96sHQ"/>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7roOvrP9M.959tBgZ96sHQ"/>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A6456323-EA72-4A12-BC3E-84C6F2741A5C}"/>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103DBE46-08E4-4D84-A4AE-E9CCBA0593C1}"/>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63</TotalTime>
  <Words>2190</Words>
  <Application>Microsoft Office PowerPoint</Application>
  <PresentationFormat>Widescreen</PresentationFormat>
  <Paragraphs>125</Paragraphs>
  <Slides>29</Slides>
  <Notes>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8" baseType="lpstr">
      <vt:lpstr>inherit</vt:lpstr>
      <vt:lpstr>Arial</vt:lpstr>
      <vt:lpstr>Georgia</vt:lpstr>
      <vt:lpstr>Segoe UI</vt:lpstr>
      <vt:lpstr>Times New Roman</vt:lpstr>
      <vt:lpstr>Wingdings</vt:lpstr>
      <vt:lpstr>White</vt:lpstr>
      <vt:lpstr>Contrast</vt:lpstr>
      <vt:lpstr>think-cell Slide</vt:lpstr>
      <vt:lpstr>DESCRIBE AZURE GOVERNANCE METHODOLOGIES</vt:lpstr>
      <vt:lpstr>Executive summary</vt:lpstr>
      <vt:lpstr>Agenda</vt:lpstr>
      <vt:lpstr>Azure Policy </vt:lpstr>
      <vt:lpstr>Azure Policy </vt:lpstr>
      <vt:lpstr>Azure Policy </vt:lpstr>
      <vt:lpstr>Azure Policy </vt:lpstr>
      <vt:lpstr>Azure Policy </vt:lpstr>
      <vt:lpstr>Azure Policy </vt:lpstr>
      <vt:lpstr>Azure Policy </vt:lpstr>
      <vt:lpstr>Agenda</vt:lpstr>
      <vt:lpstr>Role-based access control</vt:lpstr>
      <vt:lpstr>Role-based access control</vt:lpstr>
      <vt:lpstr>Role-based access control</vt:lpstr>
      <vt:lpstr>Role-based access control</vt:lpstr>
      <vt:lpstr>Role-based access control</vt:lpstr>
      <vt:lpstr>Role-based access control</vt:lpstr>
      <vt:lpstr>Role-based access control</vt:lpstr>
      <vt:lpstr>Role-based access control</vt:lpstr>
      <vt:lpstr>Agenda</vt:lpstr>
      <vt:lpstr>Locks</vt:lpstr>
      <vt:lpstr>Locks</vt:lpstr>
      <vt:lpstr>Locks</vt:lpstr>
      <vt:lpstr>Locks</vt:lpstr>
      <vt:lpstr>Agenda</vt:lpstr>
      <vt:lpstr>Azure Advisor</vt:lpstr>
      <vt:lpstr>Azure Advisor</vt:lpstr>
      <vt:lpstr>Azure Advisor</vt:lpstr>
      <vt:lpstr>Azure Advisor</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DESCRIBE AZURE GOVERNANCE METHODOLOGIES</dc:title>
  <dc:subject/>
  <dc:creator>Lam Nguyen</dc:creator>
  <cp:keywords/>
  <dc:description/>
  <cp:lastModifiedBy>Lam Nguyen</cp:lastModifiedBy>
  <cp:revision>26</cp:revision>
  <cp:lastPrinted>2018-10-30T20:37:12Z</cp:lastPrinted>
  <dcterms:created xsi:type="dcterms:W3CDTF">2021-02-28T16:52:00Z</dcterms:created>
  <dcterms:modified xsi:type="dcterms:W3CDTF">2021-03-01T12:21:58Z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2020-12-01 10:45 PM</vt:lpwstr>
  </property>
  <property fmtid="{D5CDD505-2E9C-101B-9397-08002B2CF9AE}" pid="8" name="TemplateCreated">
    <vt:lpwstr>2019-02-27 01:18 PM</vt:lpwstr>
  </property>
</Properties>
</file>